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141"/>
  </p:notesMasterIdLst>
  <p:sldIdLst>
    <p:sldId id="256" r:id="rId5"/>
    <p:sldId id="258" r:id="rId6"/>
    <p:sldId id="2147477294" r:id="rId7"/>
    <p:sldId id="2147477295" r:id="rId8"/>
    <p:sldId id="2147477235" r:id="rId9"/>
    <p:sldId id="2147477199" r:id="rId10"/>
    <p:sldId id="259" r:id="rId11"/>
    <p:sldId id="2147477297" r:id="rId12"/>
    <p:sldId id="2147477296" r:id="rId13"/>
    <p:sldId id="257" r:id="rId14"/>
    <p:sldId id="260" r:id="rId15"/>
    <p:sldId id="261" r:id="rId16"/>
    <p:sldId id="2147476686" r:id="rId17"/>
    <p:sldId id="2147476687" r:id="rId18"/>
    <p:sldId id="2145725998" r:id="rId19"/>
    <p:sldId id="2147476688" r:id="rId20"/>
    <p:sldId id="2147477245" r:id="rId21"/>
    <p:sldId id="2147477241" r:id="rId22"/>
    <p:sldId id="2147477242" r:id="rId23"/>
    <p:sldId id="2147477313" r:id="rId24"/>
    <p:sldId id="2147477244" r:id="rId25"/>
    <p:sldId id="2147477237" r:id="rId26"/>
    <p:sldId id="2147477238" r:id="rId27"/>
    <p:sldId id="2147477253" r:id="rId28"/>
    <p:sldId id="2147477254" r:id="rId29"/>
    <p:sldId id="2147477239" r:id="rId30"/>
    <p:sldId id="2147477255" r:id="rId31"/>
    <p:sldId id="2147477236" r:id="rId32"/>
    <p:sldId id="2147477240" r:id="rId33"/>
    <p:sldId id="2147477247" r:id="rId34"/>
    <p:sldId id="2147477258" r:id="rId35"/>
    <p:sldId id="2147477259" r:id="rId36"/>
    <p:sldId id="2147477260" r:id="rId37"/>
    <p:sldId id="2147477301" r:id="rId38"/>
    <p:sldId id="2147477262" r:id="rId39"/>
    <p:sldId id="2147477302" r:id="rId40"/>
    <p:sldId id="2147477264" r:id="rId41"/>
    <p:sldId id="2147477303" r:id="rId42"/>
    <p:sldId id="2147477266" r:id="rId43"/>
    <p:sldId id="2147477304" r:id="rId44"/>
    <p:sldId id="2147477268" r:id="rId45"/>
    <p:sldId id="2147477305" r:id="rId46"/>
    <p:sldId id="2147477270" r:id="rId47"/>
    <p:sldId id="2147477256" r:id="rId48"/>
    <p:sldId id="2147477257" r:id="rId49"/>
    <p:sldId id="2147477248" r:id="rId50"/>
    <p:sldId id="2147477249" r:id="rId51"/>
    <p:sldId id="2147477250" r:id="rId52"/>
    <p:sldId id="2147477251" r:id="rId53"/>
    <p:sldId id="2147477271" r:id="rId54"/>
    <p:sldId id="2147476659" r:id="rId55"/>
    <p:sldId id="1378480396" r:id="rId56"/>
    <p:sldId id="2147477252" r:id="rId57"/>
    <p:sldId id="2147476707" r:id="rId58"/>
    <p:sldId id="2147477180" r:id="rId59"/>
    <p:sldId id="3477" r:id="rId60"/>
    <p:sldId id="2147477183" r:id="rId61"/>
    <p:sldId id="2147476713" r:id="rId62"/>
    <p:sldId id="2147477200" r:id="rId63"/>
    <p:sldId id="2147477201" r:id="rId64"/>
    <p:sldId id="2147477189" r:id="rId65"/>
    <p:sldId id="2147477272" r:id="rId66"/>
    <p:sldId id="2147477273" r:id="rId67"/>
    <p:sldId id="2147477274" r:id="rId68"/>
    <p:sldId id="2147476711" r:id="rId69"/>
    <p:sldId id="2147477185" r:id="rId70"/>
    <p:sldId id="2147477196" r:id="rId71"/>
    <p:sldId id="2145725908" r:id="rId72"/>
    <p:sldId id="2145871714" r:id="rId73"/>
    <p:sldId id="2147477218" r:id="rId74"/>
    <p:sldId id="2147477275" r:id="rId75"/>
    <p:sldId id="2147477217" r:id="rId76"/>
    <p:sldId id="2147477276" r:id="rId77"/>
    <p:sldId id="2147477219" r:id="rId78"/>
    <p:sldId id="2147477277" r:id="rId79"/>
    <p:sldId id="2147477216" r:id="rId80"/>
    <p:sldId id="2147477299" r:id="rId81"/>
    <p:sldId id="2147477300" r:id="rId82"/>
    <p:sldId id="2147477231" r:id="rId83"/>
    <p:sldId id="2147477280" r:id="rId84"/>
    <p:sldId id="2147477281" r:id="rId85"/>
    <p:sldId id="2147477282" r:id="rId86"/>
    <p:sldId id="2147477283" r:id="rId87"/>
    <p:sldId id="2147477284" r:id="rId88"/>
    <p:sldId id="2147477220" r:id="rId89"/>
    <p:sldId id="2147477285" r:id="rId90"/>
    <p:sldId id="2147477233" r:id="rId91"/>
    <p:sldId id="2147477291" r:id="rId92"/>
    <p:sldId id="2147477292" r:id="rId93"/>
    <p:sldId id="2147477234" r:id="rId94"/>
    <p:sldId id="2147477293" r:id="rId95"/>
    <p:sldId id="2147477221" r:id="rId96"/>
    <p:sldId id="2147477286" r:id="rId97"/>
    <p:sldId id="2147477222" r:id="rId98"/>
    <p:sldId id="2147477287" r:id="rId99"/>
    <p:sldId id="2147477288" r:id="rId100"/>
    <p:sldId id="2147477223" r:id="rId101"/>
    <p:sldId id="2147477289" r:id="rId102"/>
    <p:sldId id="2147477209" r:id="rId103"/>
    <p:sldId id="2147477194" r:id="rId104"/>
    <p:sldId id="2147477195" r:id="rId105"/>
    <p:sldId id="2147477213" r:id="rId106"/>
    <p:sldId id="2147477214" r:id="rId107"/>
    <p:sldId id="2147477215" r:id="rId108"/>
    <p:sldId id="2147477306" r:id="rId109"/>
    <p:sldId id="2147477307" r:id="rId110"/>
    <p:sldId id="2147477308" r:id="rId111"/>
    <p:sldId id="2147477309" r:id="rId112"/>
    <p:sldId id="2147477310" r:id="rId113"/>
    <p:sldId id="2147477311" r:id="rId114"/>
    <p:sldId id="2147477312" r:id="rId115"/>
    <p:sldId id="2147476693" r:id="rId116"/>
    <p:sldId id="2147476698" r:id="rId117"/>
    <p:sldId id="2147476699" r:id="rId118"/>
    <p:sldId id="2147476700" r:id="rId119"/>
    <p:sldId id="2147476701" r:id="rId120"/>
    <p:sldId id="2147477246" r:id="rId121"/>
    <p:sldId id="2147476702" r:id="rId122"/>
    <p:sldId id="2147476703" r:id="rId123"/>
    <p:sldId id="2147476704" r:id="rId124"/>
    <p:sldId id="2147476705" r:id="rId125"/>
    <p:sldId id="2147476706" r:id="rId126"/>
    <p:sldId id="262" r:id="rId127"/>
    <p:sldId id="263" r:id="rId128"/>
    <p:sldId id="264" r:id="rId129"/>
    <p:sldId id="265" r:id="rId130"/>
    <p:sldId id="266" r:id="rId131"/>
    <p:sldId id="284" r:id="rId132"/>
    <p:sldId id="286" r:id="rId133"/>
    <p:sldId id="285" r:id="rId134"/>
    <p:sldId id="305" r:id="rId135"/>
    <p:sldId id="306" r:id="rId136"/>
    <p:sldId id="288" r:id="rId137"/>
    <p:sldId id="289" r:id="rId138"/>
    <p:sldId id="290" r:id="rId139"/>
    <p:sldId id="29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2C1BE5-0017-4683-A3F8-9159F5C9ECF4}">
          <p14:sldIdLst>
            <p14:sldId id="256"/>
            <p14:sldId id="258"/>
            <p14:sldId id="2147477294"/>
            <p14:sldId id="2147477295"/>
            <p14:sldId id="2147477235"/>
            <p14:sldId id="2147477199"/>
          </p14:sldIdLst>
        </p14:section>
        <p14:section name="Introduction to data" id="{A1C2F42A-C257-490B-AEF6-AC0D967B9586}">
          <p14:sldIdLst>
            <p14:sldId id="259"/>
            <p14:sldId id="2147477297"/>
            <p14:sldId id="2147477296"/>
            <p14:sldId id="257"/>
            <p14:sldId id="260"/>
            <p14:sldId id="261"/>
            <p14:sldId id="2147476686"/>
          </p14:sldIdLst>
        </p14:section>
        <p14:section name="Overview of Results" id="{0972CD0A-D4D6-48C3-9587-BD82779BB25E}">
          <p14:sldIdLst>
            <p14:sldId id="2147476687"/>
            <p14:sldId id="2145725998"/>
            <p14:sldId id="2147476688"/>
            <p14:sldId id="2147477245"/>
            <p14:sldId id="2147477241"/>
            <p14:sldId id="2147477242"/>
            <p14:sldId id="2147477313"/>
            <p14:sldId id="2147477244"/>
          </p14:sldIdLst>
        </p14:section>
        <p14:section name="EHR Metrics" id="{5C810E1F-52B1-413E-A988-F4A87DEA5295}">
          <p14:sldIdLst>
            <p14:sldId id="2147477237"/>
            <p14:sldId id="2147477238"/>
            <p14:sldId id="2147477253"/>
            <p14:sldId id="2147477254"/>
            <p14:sldId id="2147477239"/>
            <p14:sldId id="2147477255"/>
            <p14:sldId id="2147477236"/>
            <p14:sldId id="2147477240"/>
          </p14:sldIdLst>
        </p14:section>
        <p14:section name="Education Metrics" id="{F12F5AF2-BEF4-4A1C-8DB0-1CC3E390DF92}">
          <p14:sldIdLst>
            <p14:sldId id="2147477247"/>
            <p14:sldId id="2147477258"/>
            <p14:sldId id="2147477259"/>
            <p14:sldId id="2147477260"/>
            <p14:sldId id="2147477301"/>
            <p14:sldId id="2147477262"/>
            <p14:sldId id="2147477302"/>
            <p14:sldId id="2147477264"/>
            <p14:sldId id="2147477303"/>
            <p14:sldId id="2147477266"/>
            <p14:sldId id="2147477304"/>
            <p14:sldId id="2147477268"/>
            <p14:sldId id="2147477305"/>
            <p14:sldId id="2147477270"/>
            <p14:sldId id="2147477256"/>
            <p14:sldId id="2147477257"/>
            <p14:sldId id="2147477248"/>
            <p14:sldId id="2147477249"/>
            <p14:sldId id="2147477250"/>
          </p14:sldIdLst>
        </p14:section>
        <p14:section name="Governance Metrics" id="{1237A273-7A50-42D9-BD81-926C9C3BD7A9}">
          <p14:sldIdLst>
            <p14:sldId id="2147477251"/>
            <p14:sldId id="2147477271"/>
          </p14:sldIdLst>
        </p14:section>
        <p14:section name="Best Practices" id="{2E440717-1A20-44E1-B057-122E870BA3D1}">
          <p14:sldIdLst>
            <p14:sldId id="2147476659"/>
            <p14:sldId id="1378480396"/>
            <p14:sldId id="2147477252"/>
          </p14:sldIdLst>
        </p14:section>
        <p14:section name="Best Practices: Reliability" id="{CD4D7435-2878-4777-8D0A-F08FB44F16DA}">
          <p14:sldIdLst>
            <p14:sldId id="2147476707"/>
            <p14:sldId id="2147477180"/>
            <p14:sldId id="3477"/>
            <p14:sldId id="2147477183"/>
          </p14:sldIdLst>
        </p14:section>
        <p14:section name="Best Practices: Go-live" id="{571C104E-361E-47E3-B182-E82F510DE922}">
          <p14:sldIdLst>
            <p14:sldId id="2147476713"/>
            <p14:sldId id="2147477200"/>
            <p14:sldId id="2147477201"/>
            <p14:sldId id="2147477189"/>
            <p14:sldId id="2147477272"/>
            <p14:sldId id="2147477273"/>
            <p14:sldId id="2147477274"/>
          </p14:sldIdLst>
        </p14:section>
        <p14:section name="Best practices: Governance" id="{AF81FEDE-883B-4FAA-B2FE-64BE356F6C56}">
          <p14:sldIdLst>
            <p14:sldId id="2147476711"/>
            <p14:sldId id="2147477185"/>
            <p14:sldId id="2147477196"/>
            <p14:sldId id="2145725908"/>
            <p14:sldId id="2145871714"/>
          </p14:sldIdLst>
        </p14:section>
        <p14:section name="Questions Answered" id="{00937BE2-F841-4B09-BE65-15F6769C1DA5}">
          <p14:sldIdLst>
            <p14:sldId id="2147477218"/>
            <p14:sldId id="2147477275"/>
            <p14:sldId id="2147477217"/>
            <p14:sldId id="2147477276"/>
            <p14:sldId id="2147477219"/>
            <p14:sldId id="2147477277"/>
            <p14:sldId id="2147477216"/>
            <p14:sldId id="2147477299"/>
            <p14:sldId id="2147477300"/>
            <p14:sldId id="2147477231"/>
            <p14:sldId id="2147477280"/>
            <p14:sldId id="2147477281"/>
            <p14:sldId id="2147477282"/>
            <p14:sldId id="2147477283"/>
            <p14:sldId id="2147477284"/>
            <p14:sldId id="2147477220"/>
            <p14:sldId id="2147477285"/>
            <p14:sldId id="2147477233"/>
            <p14:sldId id="2147477291"/>
            <p14:sldId id="2147477292"/>
            <p14:sldId id="2147477234"/>
            <p14:sldId id="2147477293"/>
            <p14:sldId id="2147477221"/>
            <p14:sldId id="2147477286"/>
            <p14:sldId id="2147477222"/>
            <p14:sldId id="2147477287"/>
            <p14:sldId id="2147477288"/>
            <p14:sldId id="2147477223"/>
            <p14:sldId id="2147477289"/>
          </p14:sldIdLst>
        </p14:section>
        <p14:section name="End" id="{A1F66BF1-5641-45AF-AFB5-B8EC2658F4A6}">
          <p14:sldIdLst>
            <p14:sldId id="2147477209"/>
            <p14:sldId id="2147477194"/>
            <p14:sldId id="2147477195"/>
          </p14:sldIdLst>
        </p14:section>
        <p14:section name="Comparison Data" id="{D0C1ACAC-0BCD-40E4-8479-2000CF1A08B5}">
          <p14:sldIdLst>
            <p14:sldId id="2147477213"/>
            <p14:sldId id="2147477214"/>
            <p14:sldId id="2147477215"/>
            <p14:sldId id="2147477306"/>
            <p14:sldId id="2147477307"/>
            <p14:sldId id="2147477308"/>
            <p14:sldId id="2147477309"/>
            <p14:sldId id="2147477310"/>
            <p14:sldId id="2147477311"/>
            <p14:sldId id="2147477312"/>
          </p14:sldIdLst>
        </p14:section>
        <p14:section name="Cerner Demographic Data By VISN" id="{8C28229E-0543-45A8-BE19-93B45FC29C87}">
          <p14:sldIdLst>
            <p14:sldId id="2147476693"/>
            <p14:sldId id="2147476698"/>
            <p14:sldId id="2147476699"/>
            <p14:sldId id="2147476700"/>
            <p14:sldId id="2147476701"/>
            <p14:sldId id="2147477246"/>
          </p14:sldIdLst>
        </p14:section>
        <p14:section name="Cerner by VISN and Location" id="{D785A706-1BE6-42C2-B6DB-299D602946B1}">
          <p14:sldIdLst>
            <p14:sldId id="2147476702"/>
            <p14:sldId id="2147476703"/>
            <p14:sldId id="2147476704"/>
            <p14:sldId id="2147476705"/>
            <p14:sldId id="2147476706"/>
            <p14:sldId id="262"/>
            <p14:sldId id="263"/>
            <p14:sldId id="264"/>
            <p14:sldId id="265"/>
            <p14:sldId id="266"/>
          </p14:sldIdLst>
        </p14:section>
        <p14:section name="CPRS By VISN" id="{0A60B0BC-7937-433C-89BD-EC98B37E08EE}">
          <p14:sldIdLst>
            <p14:sldId id="284"/>
            <p14:sldId id="286"/>
            <p14:sldId id="285"/>
            <p14:sldId id="305"/>
            <p14:sldId id="306"/>
            <p14:sldId id="288"/>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942FCE-7477-49C4-840E-3F3FC757B660}" v="1" dt="2022-12-21T21:08:52.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9"/>
    <p:restoredTop sz="82314"/>
  </p:normalViewPr>
  <p:slideViewPr>
    <p:cSldViewPr snapToGrid="0">
      <p:cViewPr>
        <p:scale>
          <a:sx n="113" d="100"/>
          <a:sy n="113" d="100"/>
        </p:scale>
        <p:origin x="84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od, Laura L" userId="09249df8-dcae-413f-a5f9-58a14e8a5233" providerId="ADAL" clId="{F7942FCE-7477-49C4-840E-3F3FC757B660}"/>
    <pc:docChg chg="sldOrd">
      <pc:chgData name="Flood, Laura L" userId="09249df8-dcae-413f-a5f9-58a14e8a5233" providerId="ADAL" clId="{F7942FCE-7477-49C4-840E-3F3FC757B660}" dt="2022-12-21T21:08:52.510" v="0" actId="20578"/>
      <pc:docMkLst>
        <pc:docMk/>
      </pc:docMkLst>
      <pc:sldChg chg="ord">
        <pc:chgData name="Flood, Laura L" userId="09249df8-dcae-413f-a5f9-58a14e8a5233" providerId="ADAL" clId="{F7942FCE-7477-49C4-840E-3F3FC757B660}" dt="2022-12-21T21:08:52.510" v="0" actId="20578"/>
        <pc:sldMkLst>
          <pc:docMk/>
          <pc:sldMk cId="1322775798" sldId="2147477295"/>
        </pc:sldMkLst>
      </pc:sldChg>
    </pc:docChg>
  </pc:docChgLst>
  <pc:docChgLst>
    <pc:chgData name="Shellenberger, Felise I. (she/her/hers)" userId="S::felise.shellenberger@va.gov::5136263e-b2f3-4e21-90dc-8a444d7bcb5f" providerId="AD" clId="Web-{A234F55D-E37A-88D4-3638-CDA42CE209D8}"/>
    <pc:docChg chg="modSld">
      <pc:chgData name="Shellenberger, Felise I. (she/her/hers)" userId="S::felise.shellenberger@va.gov::5136263e-b2f3-4e21-90dc-8a444d7bcb5f" providerId="AD" clId="Web-{A234F55D-E37A-88D4-3638-CDA42CE209D8}" dt="2022-12-20T19:31:32.005" v="3" actId="14100"/>
      <pc:docMkLst>
        <pc:docMk/>
      </pc:docMkLst>
      <pc:sldChg chg="modSp">
        <pc:chgData name="Shellenberger, Felise I. (she/her/hers)" userId="S::felise.shellenberger@va.gov::5136263e-b2f3-4e21-90dc-8a444d7bcb5f" providerId="AD" clId="Web-{A234F55D-E37A-88D4-3638-CDA42CE209D8}" dt="2022-12-20T19:02:33.148" v="1" actId="14100"/>
        <pc:sldMkLst>
          <pc:docMk/>
          <pc:sldMk cId="213120574" sldId="259"/>
        </pc:sldMkLst>
        <pc:spChg chg="mod">
          <ac:chgData name="Shellenberger, Felise I. (she/her/hers)" userId="S::felise.shellenberger@va.gov::5136263e-b2f3-4e21-90dc-8a444d7bcb5f" providerId="AD" clId="Web-{A234F55D-E37A-88D4-3638-CDA42CE209D8}" dt="2022-12-20T19:02:29.132" v="0" actId="14100"/>
          <ac:spMkLst>
            <pc:docMk/>
            <pc:sldMk cId="213120574" sldId="259"/>
            <ac:spMk id="8" creationId="{FE687693-C54F-93F3-A03F-C8211D1432AC}"/>
          </ac:spMkLst>
        </pc:spChg>
        <pc:spChg chg="mod">
          <ac:chgData name="Shellenberger, Felise I. (she/her/hers)" userId="S::felise.shellenberger@va.gov::5136263e-b2f3-4e21-90dc-8a444d7bcb5f" providerId="AD" clId="Web-{A234F55D-E37A-88D4-3638-CDA42CE209D8}" dt="2022-12-20T19:02:33.148" v="1" actId="14100"/>
          <ac:spMkLst>
            <pc:docMk/>
            <pc:sldMk cId="213120574" sldId="259"/>
            <ac:spMk id="9" creationId="{0130C9EF-64DD-FE1F-97AE-D7BE01F6848D}"/>
          </ac:spMkLst>
        </pc:spChg>
      </pc:sldChg>
      <pc:sldChg chg="modSp">
        <pc:chgData name="Shellenberger, Felise I. (she/her/hers)" userId="S::felise.shellenberger@va.gov::5136263e-b2f3-4e21-90dc-8a444d7bcb5f" providerId="AD" clId="Web-{A234F55D-E37A-88D4-3638-CDA42CE209D8}" dt="2022-12-20T19:31:32.005" v="3" actId="14100"/>
        <pc:sldMkLst>
          <pc:docMk/>
          <pc:sldMk cId="3737050134" sldId="2147477297"/>
        </pc:sldMkLst>
        <pc:spChg chg="mod">
          <ac:chgData name="Shellenberger, Felise I. (she/her/hers)" userId="S::felise.shellenberger@va.gov::5136263e-b2f3-4e21-90dc-8a444d7bcb5f" providerId="AD" clId="Web-{A234F55D-E37A-88D4-3638-CDA42CE209D8}" dt="2022-12-20T19:31:28.802" v="2" actId="14100"/>
          <ac:spMkLst>
            <pc:docMk/>
            <pc:sldMk cId="3737050134" sldId="2147477297"/>
            <ac:spMk id="8" creationId="{FE687693-C54F-93F3-A03F-C8211D1432AC}"/>
          </ac:spMkLst>
        </pc:spChg>
        <pc:spChg chg="mod">
          <ac:chgData name="Shellenberger, Felise I. (she/her/hers)" userId="S::felise.shellenberger@va.gov::5136263e-b2f3-4e21-90dc-8a444d7bcb5f" providerId="AD" clId="Web-{A234F55D-E37A-88D4-3638-CDA42CE209D8}" dt="2022-12-20T19:31:32.005" v="3" actId="14100"/>
          <ac:spMkLst>
            <pc:docMk/>
            <pc:sldMk cId="3737050134" sldId="2147477297"/>
            <ac:spMk id="9" creationId="{0130C9EF-64DD-FE1F-97AE-D7BE01F6848D}"/>
          </ac:spMkLst>
        </pc:spChg>
      </pc:sldChg>
    </pc:docChg>
  </pc:docChgLst>
  <pc:docChgLst>
    <pc:chgData name="Jacob Jeppson" userId="d02a641b-a2e0-44eb-bd41-67c87ed21935" providerId="ADAL" clId="{D70AE7F9-97C7-4213-8E41-F6D9932A6879}"/>
    <pc:docChg chg="undo custSel addSld delSld modSld modSection">
      <pc:chgData name="Jacob Jeppson" userId="d02a641b-a2e0-44eb-bd41-67c87ed21935" providerId="ADAL" clId="{D70AE7F9-97C7-4213-8E41-F6D9932A6879}" dt="2022-11-14T15:53:54.524" v="227" actId="700"/>
      <pc:docMkLst>
        <pc:docMk/>
      </pc:docMkLst>
      <pc:sldChg chg="addSp modSp mod">
        <pc:chgData name="Jacob Jeppson" userId="d02a641b-a2e0-44eb-bd41-67c87ed21935" providerId="ADAL" clId="{D70AE7F9-97C7-4213-8E41-F6D9932A6879}" dt="2022-11-14T15:43:48.548" v="61" actId="1076"/>
        <pc:sldMkLst>
          <pc:docMk/>
          <pc:sldMk cId="2535500634" sldId="2147476688"/>
        </pc:sldMkLst>
        <pc:spChg chg="add mod">
          <ac:chgData name="Jacob Jeppson" userId="d02a641b-a2e0-44eb-bd41-67c87ed21935" providerId="ADAL" clId="{D70AE7F9-97C7-4213-8E41-F6D9932A6879}" dt="2022-11-14T15:43:43.058" v="59" actId="14100"/>
          <ac:spMkLst>
            <pc:docMk/>
            <pc:sldMk cId="2535500634" sldId="2147476688"/>
            <ac:spMk id="16" creationId="{8AE14953-9F98-34ED-E79E-5344B162AFC5}"/>
          </ac:spMkLst>
        </pc:spChg>
        <pc:spChg chg="add mod">
          <ac:chgData name="Jacob Jeppson" userId="d02a641b-a2e0-44eb-bd41-67c87ed21935" providerId="ADAL" clId="{D70AE7F9-97C7-4213-8E41-F6D9932A6879}" dt="2022-11-14T15:43:48.548" v="61" actId="1076"/>
          <ac:spMkLst>
            <pc:docMk/>
            <pc:sldMk cId="2535500634" sldId="2147476688"/>
            <ac:spMk id="17" creationId="{A92C2151-9FB9-06C9-CFC2-4D4C68A3C113}"/>
          </ac:spMkLst>
        </pc:spChg>
        <pc:picChg chg="mod">
          <ac:chgData name="Jacob Jeppson" userId="d02a641b-a2e0-44eb-bd41-67c87ed21935" providerId="ADAL" clId="{D70AE7F9-97C7-4213-8E41-F6D9932A6879}" dt="2022-11-14T15:38:22.612" v="22" actId="1076"/>
          <ac:picMkLst>
            <pc:docMk/>
            <pc:sldMk cId="2535500634" sldId="2147476688"/>
            <ac:picMk id="10" creationId="{FFE67F2E-DE69-EAF4-7B68-B00B834DFFB7}"/>
          </ac:picMkLst>
        </pc:picChg>
        <pc:picChg chg="add mod modCrop">
          <ac:chgData name="Jacob Jeppson" userId="d02a641b-a2e0-44eb-bd41-67c87ed21935" providerId="ADAL" clId="{D70AE7F9-97C7-4213-8E41-F6D9932A6879}" dt="2022-11-14T15:39:06.229" v="28" actId="1076"/>
          <ac:picMkLst>
            <pc:docMk/>
            <pc:sldMk cId="2535500634" sldId="2147476688"/>
            <ac:picMk id="11" creationId="{C46B0BB8-EFA8-62DB-D737-A1776787E1BA}"/>
          </ac:picMkLst>
        </pc:picChg>
        <pc:picChg chg="add mod modCrop">
          <ac:chgData name="Jacob Jeppson" userId="d02a641b-a2e0-44eb-bd41-67c87ed21935" providerId="ADAL" clId="{D70AE7F9-97C7-4213-8E41-F6D9932A6879}" dt="2022-11-14T15:39:00.415" v="27" actId="12789"/>
          <ac:picMkLst>
            <pc:docMk/>
            <pc:sldMk cId="2535500634" sldId="2147476688"/>
            <ac:picMk id="12" creationId="{49FF9E96-36FB-B1EF-ED3A-B1C5E93AC8C7}"/>
          </ac:picMkLst>
        </pc:picChg>
        <pc:picChg chg="add mod modCrop">
          <ac:chgData name="Jacob Jeppson" userId="d02a641b-a2e0-44eb-bd41-67c87ed21935" providerId="ADAL" clId="{D70AE7F9-97C7-4213-8E41-F6D9932A6879}" dt="2022-11-14T15:39:00.415" v="27" actId="12789"/>
          <ac:picMkLst>
            <pc:docMk/>
            <pc:sldMk cId="2535500634" sldId="2147476688"/>
            <ac:picMk id="13" creationId="{269B40DB-CA62-089E-B936-0707565C6722}"/>
          </ac:picMkLst>
        </pc:picChg>
        <pc:picChg chg="add mod modCrop">
          <ac:chgData name="Jacob Jeppson" userId="d02a641b-a2e0-44eb-bd41-67c87ed21935" providerId="ADAL" clId="{D70AE7F9-97C7-4213-8E41-F6D9932A6879}" dt="2022-11-14T15:39:00.415" v="27" actId="12789"/>
          <ac:picMkLst>
            <pc:docMk/>
            <pc:sldMk cId="2535500634" sldId="2147476688"/>
            <ac:picMk id="14" creationId="{78C52497-1236-C9F8-9045-00C73B68438D}"/>
          </ac:picMkLst>
        </pc:picChg>
        <pc:picChg chg="add mod modCrop">
          <ac:chgData name="Jacob Jeppson" userId="d02a641b-a2e0-44eb-bd41-67c87ed21935" providerId="ADAL" clId="{D70AE7F9-97C7-4213-8E41-F6D9932A6879}" dt="2022-11-14T15:39:00.415" v="27" actId="12789"/>
          <ac:picMkLst>
            <pc:docMk/>
            <pc:sldMk cId="2535500634" sldId="2147476688"/>
            <ac:picMk id="15" creationId="{D3028927-5505-F6E0-3F39-770E5A61E306}"/>
          </ac:picMkLst>
        </pc:picChg>
      </pc:sldChg>
      <pc:sldChg chg="addSp modSp mod">
        <pc:chgData name="Jacob Jeppson" userId="d02a641b-a2e0-44eb-bd41-67c87ed21935" providerId="ADAL" clId="{D70AE7F9-97C7-4213-8E41-F6D9932A6879}" dt="2022-11-14T15:50:05.062" v="188" actId="1076"/>
        <pc:sldMkLst>
          <pc:docMk/>
          <pc:sldMk cId="287345158" sldId="2147476707"/>
        </pc:sldMkLst>
        <pc:spChg chg="add mod">
          <ac:chgData name="Jacob Jeppson" userId="d02a641b-a2e0-44eb-bd41-67c87ed21935" providerId="ADAL" clId="{D70AE7F9-97C7-4213-8E41-F6D9932A6879}" dt="2022-11-14T15:49:52.941" v="186" actId="1076"/>
          <ac:spMkLst>
            <pc:docMk/>
            <pc:sldMk cId="287345158" sldId="2147476707"/>
            <ac:spMk id="12" creationId="{89D7B838-20F2-A0FB-1E8C-EE3BA61358FD}"/>
          </ac:spMkLst>
        </pc:spChg>
        <pc:spChg chg="add mod">
          <ac:chgData name="Jacob Jeppson" userId="d02a641b-a2e0-44eb-bd41-67c87ed21935" providerId="ADAL" clId="{D70AE7F9-97C7-4213-8E41-F6D9932A6879}" dt="2022-11-14T15:50:05.062" v="188" actId="1076"/>
          <ac:spMkLst>
            <pc:docMk/>
            <pc:sldMk cId="287345158" sldId="2147476707"/>
            <ac:spMk id="13" creationId="{E5E6693B-1A1D-033B-D32C-8ED45F44AAC9}"/>
          </ac:spMkLst>
        </pc:spChg>
        <pc:picChg chg="add mod">
          <ac:chgData name="Jacob Jeppson" userId="d02a641b-a2e0-44eb-bd41-67c87ed21935" providerId="ADAL" clId="{D70AE7F9-97C7-4213-8E41-F6D9932A6879}" dt="2022-11-14T15:39:51.924" v="45"/>
          <ac:picMkLst>
            <pc:docMk/>
            <pc:sldMk cId="287345158" sldId="2147476707"/>
            <ac:picMk id="7" creationId="{EF513E88-4F6A-7086-83C6-5955266CED1A}"/>
          </ac:picMkLst>
        </pc:picChg>
        <pc:picChg chg="add mod">
          <ac:chgData name="Jacob Jeppson" userId="d02a641b-a2e0-44eb-bd41-67c87ed21935" providerId="ADAL" clId="{D70AE7F9-97C7-4213-8E41-F6D9932A6879}" dt="2022-11-14T15:39:51.924" v="45"/>
          <ac:picMkLst>
            <pc:docMk/>
            <pc:sldMk cId="287345158" sldId="2147476707"/>
            <ac:picMk id="8" creationId="{FEBA92E2-ADCE-9FF2-8D25-7967757803F9}"/>
          </ac:picMkLst>
        </pc:picChg>
        <pc:picChg chg="add mod">
          <ac:chgData name="Jacob Jeppson" userId="d02a641b-a2e0-44eb-bd41-67c87ed21935" providerId="ADAL" clId="{D70AE7F9-97C7-4213-8E41-F6D9932A6879}" dt="2022-11-14T15:39:51.924" v="45"/>
          <ac:picMkLst>
            <pc:docMk/>
            <pc:sldMk cId="287345158" sldId="2147476707"/>
            <ac:picMk id="9" creationId="{D8259057-9B1E-A313-0269-73193C9138FE}"/>
          </ac:picMkLst>
        </pc:picChg>
        <pc:picChg chg="add mod">
          <ac:chgData name="Jacob Jeppson" userId="d02a641b-a2e0-44eb-bd41-67c87ed21935" providerId="ADAL" clId="{D70AE7F9-97C7-4213-8E41-F6D9932A6879}" dt="2022-11-14T15:39:51.924" v="45"/>
          <ac:picMkLst>
            <pc:docMk/>
            <pc:sldMk cId="287345158" sldId="2147476707"/>
            <ac:picMk id="10" creationId="{B74A8DD0-99C9-3633-42D2-C3A9DEAB53B5}"/>
          </ac:picMkLst>
        </pc:picChg>
        <pc:picChg chg="add mod">
          <ac:chgData name="Jacob Jeppson" userId="d02a641b-a2e0-44eb-bd41-67c87ed21935" providerId="ADAL" clId="{D70AE7F9-97C7-4213-8E41-F6D9932A6879}" dt="2022-11-14T15:39:51.924" v="45"/>
          <ac:picMkLst>
            <pc:docMk/>
            <pc:sldMk cId="287345158" sldId="2147476707"/>
            <ac:picMk id="11" creationId="{2A26A832-5DA1-7D5A-21EF-F2F811D01CB1}"/>
          </ac:picMkLst>
        </pc:picChg>
      </pc:sldChg>
      <pc:sldChg chg="addSp modSp mod">
        <pc:chgData name="Jacob Jeppson" userId="d02a641b-a2e0-44eb-bd41-67c87ed21935" providerId="ADAL" clId="{D70AE7F9-97C7-4213-8E41-F6D9932A6879}" dt="2022-11-14T15:50:45.561" v="195" actId="14100"/>
        <pc:sldMkLst>
          <pc:docMk/>
          <pc:sldMk cId="972804461" sldId="2147476711"/>
        </pc:sldMkLst>
        <pc:spChg chg="add mod">
          <ac:chgData name="Jacob Jeppson" userId="d02a641b-a2e0-44eb-bd41-67c87ed21935" providerId="ADAL" clId="{D70AE7F9-97C7-4213-8E41-F6D9932A6879}" dt="2022-11-14T15:50:45.561" v="195" actId="14100"/>
          <ac:spMkLst>
            <pc:docMk/>
            <pc:sldMk cId="972804461" sldId="2147476711"/>
            <ac:spMk id="10" creationId="{E9F617E1-36AD-5F61-B290-0143ACBDAC73}"/>
          </ac:spMkLst>
        </pc:spChg>
        <pc:picChg chg="add mod">
          <ac:chgData name="Jacob Jeppson" userId="d02a641b-a2e0-44eb-bd41-67c87ed21935" providerId="ADAL" clId="{D70AE7F9-97C7-4213-8E41-F6D9932A6879}" dt="2022-11-14T15:40:01.908" v="48"/>
          <ac:picMkLst>
            <pc:docMk/>
            <pc:sldMk cId="972804461" sldId="2147476711"/>
            <ac:picMk id="5" creationId="{B1636786-D4D8-C6D6-4E56-4B5BD11F03D6}"/>
          </ac:picMkLst>
        </pc:picChg>
        <pc:picChg chg="add mod">
          <ac:chgData name="Jacob Jeppson" userId="d02a641b-a2e0-44eb-bd41-67c87ed21935" providerId="ADAL" clId="{D70AE7F9-97C7-4213-8E41-F6D9932A6879}" dt="2022-11-14T15:40:01.908" v="48"/>
          <ac:picMkLst>
            <pc:docMk/>
            <pc:sldMk cId="972804461" sldId="2147476711"/>
            <ac:picMk id="6" creationId="{788224E2-301B-0859-A474-536A3C7346C4}"/>
          </ac:picMkLst>
        </pc:picChg>
        <pc:picChg chg="add mod">
          <ac:chgData name="Jacob Jeppson" userId="d02a641b-a2e0-44eb-bd41-67c87ed21935" providerId="ADAL" clId="{D70AE7F9-97C7-4213-8E41-F6D9932A6879}" dt="2022-11-14T15:40:01.908" v="48"/>
          <ac:picMkLst>
            <pc:docMk/>
            <pc:sldMk cId="972804461" sldId="2147476711"/>
            <ac:picMk id="7" creationId="{7459FEAC-B1E2-B9D8-DE9A-B75A44F3743A}"/>
          </ac:picMkLst>
        </pc:picChg>
        <pc:picChg chg="add mod">
          <ac:chgData name="Jacob Jeppson" userId="d02a641b-a2e0-44eb-bd41-67c87ed21935" providerId="ADAL" clId="{D70AE7F9-97C7-4213-8E41-F6D9932A6879}" dt="2022-11-14T15:40:01.908" v="48"/>
          <ac:picMkLst>
            <pc:docMk/>
            <pc:sldMk cId="972804461" sldId="2147476711"/>
            <ac:picMk id="8" creationId="{10506413-A524-46BE-6BF1-F659DB398731}"/>
          </ac:picMkLst>
        </pc:picChg>
        <pc:picChg chg="add mod">
          <ac:chgData name="Jacob Jeppson" userId="d02a641b-a2e0-44eb-bd41-67c87ed21935" providerId="ADAL" clId="{D70AE7F9-97C7-4213-8E41-F6D9932A6879}" dt="2022-11-14T15:40:01.908" v="48"/>
          <ac:picMkLst>
            <pc:docMk/>
            <pc:sldMk cId="972804461" sldId="2147476711"/>
            <ac:picMk id="9" creationId="{97E46E2B-BE59-D58A-0FC4-72FF9921C64F}"/>
          </ac:picMkLst>
        </pc:picChg>
      </pc:sldChg>
      <pc:sldChg chg="addSp modSp mod">
        <pc:chgData name="Jacob Jeppson" userId="d02a641b-a2e0-44eb-bd41-67c87ed21935" providerId="ADAL" clId="{D70AE7F9-97C7-4213-8E41-F6D9932A6879}" dt="2022-11-14T15:50:36.940" v="193" actId="1076"/>
        <pc:sldMkLst>
          <pc:docMk/>
          <pc:sldMk cId="186200244" sldId="2147476713"/>
        </pc:sldMkLst>
        <pc:spChg chg="add mod">
          <ac:chgData name="Jacob Jeppson" userId="d02a641b-a2e0-44eb-bd41-67c87ed21935" providerId="ADAL" clId="{D70AE7F9-97C7-4213-8E41-F6D9932A6879}" dt="2022-11-14T15:50:36.940" v="193" actId="1076"/>
          <ac:spMkLst>
            <pc:docMk/>
            <pc:sldMk cId="186200244" sldId="2147476713"/>
            <ac:spMk id="12" creationId="{C5F61810-0994-62EF-CB37-4F652577D51C}"/>
          </ac:spMkLst>
        </pc:spChg>
        <pc:spChg chg="add mod">
          <ac:chgData name="Jacob Jeppson" userId="d02a641b-a2e0-44eb-bd41-67c87ed21935" providerId="ADAL" clId="{D70AE7F9-97C7-4213-8E41-F6D9932A6879}" dt="2022-11-14T15:50:28.796" v="192" actId="1076"/>
          <ac:spMkLst>
            <pc:docMk/>
            <pc:sldMk cId="186200244" sldId="2147476713"/>
            <ac:spMk id="13" creationId="{175D536D-3BAE-DFEA-0E7B-43617C86E413}"/>
          </ac:spMkLst>
        </pc:spChg>
        <pc:picChg chg="add mod">
          <ac:chgData name="Jacob Jeppson" userId="d02a641b-a2e0-44eb-bd41-67c87ed21935" providerId="ADAL" clId="{D70AE7F9-97C7-4213-8E41-F6D9932A6879}" dt="2022-11-14T15:39:58.106" v="47"/>
          <ac:picMkLst>
            <pc:docMk/>
            <pc:sldMk cId="186200244" sldId="2147476713"/>
            <ac:picMk id="7" creationId="{F8C4C008-F043-364E-5776-AB43FBC84649}"/>
          </ac:picMkLst>
        </pc:picChg>
        <pc:picChg chg="add mod">
          <ac:chgData name="Jacob Jeppson" userId="d02a641b-a2e0-44eb-bd41-67c87ed21935" providerId="ADAL" clId="{D70AE7F9-97C7-4213-8E41-F6D9932A6879}" dt="2022-11-14T15:39:58.106" v="47"/>
          <ac:picMkLst>
            <pc:docMk/>
            <pc:sldMk cId="186200244" sldId="2147476713"/>
            <ac:picMk id="8" creationId="{A9D754EB-2658-3AA5-9BD8-AF9EF98A1D45}"/>
          </ac:picMkLst>
        </pc:picChg>
        <pc:picChg chg="add mod">
          <ac:chgData name="Jacob Jeppson" userId="d02a641b-a2e0-44eb-bd41-67c87ed21935" providerId="ADAL" clId="{D70AE7F9-97C7-4213-8E41-F6D9932A6879}" dt="2022-11-14T15:39:58.106" v="47"/>
          <ac:picMkLst>
            <pc:docMk/>
            <pc:sldMk cId="186200244" sldId="2147476713"/>
            <ac:picMk id="9" creationId="{29CC2F01-09DC-3008-5607-FE0B3BE9AF77}"/>
          </ac:picMkLst>
        </pc:picChg>
        <pc:picChg chg="add mod">
          <ac:chgData name="Jacob Jeppson" userId="d02a641b-a2e0-44eb-bd41-67c87ed21935" providerId="ADAL" clId="{D70AE7F9-97C7-4213-8E41-F6D9932A6879}" dt="2022-11-14T15:39:58.106" v="47"/>
          <ac:picMkLst>
            <pc:docMk/>
            <pc:sldMk cId="186200244" sldId="2147476713"/>
            <ac:picMk id="10" creationId="{2FBF2061-D0DB-D908-AEF5-919E34ED3C6E}"/>
          </ac:picMkLst>
        </pc:picChg>
        <pc:picChg chg="add mod">
          <ac:chgData name="Jacob Jeppson" userId="d02a641b-a2e0-44eb-bd41-67c87ed21935" providerId="ADAL" clId="{D70AE7F9-97C7-4213-8E41-F6D9932A6879}" dt="2022-11-14T15:39:58.106" v="47"/>
          <ac:picMkLst>
            <pc:docMk/>
            <pc:sldMk cId="186200244" sldId="2147476713"/>
            <ac:picMk id="11" creationId="{90EB4A27-52CE-84BD-81D0-DBE5FD67B020}"/>
          </ac:picMkLst>
        </pc:picChg>
      </pc:sldChg>
      <pc:sldChg chg="modNotesTx">
        <pc:chgData name="Jacob Jeppson" userId="d02a641b-a2e0-44eb-bd41-67c87ed21935" providerId="ADAL" clId="{D70AE7F9-97C7-4213-8E41-F6D9932A6879}" dt="2022-11-14T15:45:33.288" v="158"/>
        <pc:sldMkLst>
          <pc:docMk/>
          <pc:sldMk cId="2750736369" sldId="2147477183"/>
        </pc:sldMkLst>
      </pc:sldChg>
      <pc:sldChg chg="modSp mod">
        <pc:chgData name="Jacob Jeppson" userId="d02a641b-a2e0-44eb-bd41-67c87ed21935" providerId="ADAL" clId="{D70AE7F9-97C7-4213-8E41-F6D9932A6879}" dt="2022-11-14T15:44:40.334" v="153" actId="20577"/>
        <pc:sldMkLst>
          <pc:docMk/>
          <pc:sldMk cId="4140359137" sldId="2147477199"/>
        </pc:sldMkLst>
        <pc:spChg chg="mod">
          <ac:chgData name="Jacob Jeppson" userId="d02a641b-a2e0-44eb-bd41-67c87ed21935" providerId="ADAL" clId="{D70AE7F9-97C7-4213-8E41-F6D9932A6879}" dt="2022-11-14T15:44:40.334" v="153" actId="20577"/>
          <ac:spMkLst>
            <pc:docMk/>
            <pc:sldMk cId="4140359137" sldId="2147477199"/>
            <ac:spMk id="3" creationId="{9B97F410-73E7-68E2-2A9F-9F639F4FBD39}"/>
          </ac:spMkLst>
        </pc:spChg>
      </pc:sldChg>
      <pc:sldChg chg="del">
        <pc:chgData name="Jacob Jeppson" userId="d02a641b-a2e0-44eb-bd41-67c87ed21935" providerId="ADAL" clId="{D70AE7F9-97C7-4213-8E41-F6D9932A6879}" dt="2022-11-14T15:53:25.627" v="225" actId="47"/>
        <pc:sldMkLst>
          <pc:docMk/>
          <pc:sldMk cId="3988588082" sldId="2147477202"/>
        </pc:sldMkLst>
      </pc:sldChg>
      <pc:sldChg chg="del">
        <pc:chgData name="Jacob Jeppson" userId="d02a641b-a2e0-44eb-bd41-67c87ed21935" providerId="ADAL" clId="{D70AE7F9-97C7-4213-8E41-F6D9932A6879}" dt="2022-11-14T15:53:25.627" v="225" actId="47"/>
        <pc:sldMkLst>
          <pc:docMk/>
          <pc:sldMk cId="2212619038" sldId="2147477203"/>
        </pc:sldMkLst>
      </pc:sldChg>
      <pc:sldChg chg="del">
        <pc:chgData name="Jacob Jeppson" userId="d02a641b-a2e0-44eb-bd41-67c87ed21935" providerId="ADAL" clId="{D70AE7F9-97C7-4213-8E41-F6D9932A6879}" dt="2022-11-14T15:53:25.627" v="225" actId="47"/>
        <pc:sldMkLst>
          <pc:docMk/>
          <pc:sldMk cId="103315664" sldId="2147477204"/>
        </pc:sldMkLst>
      </pc:sldChg>
      <pc:sldChg chg="del">
        <pc:chgData name="Jacob Jeppson" userId="d02a641b-a2e0-44eb-bd41-67c87ed21935" providerId="ADAL" clId="{D70AE7F9-97C7-4213-8E41-F6D9932A6879}" dt="2022-11-14T15:53:25.627" v="225" actId="47"/>
        <pc:sldMkLst>
          <pc:docMk/>
          <pc:sldMk cId="3161199555" sldId="2147477205"/>
        </pc:sldMkLst>
      </pc:sldChg>
      <pc:sldChg chg="del">
        <pc:chgData name="Jacob Jeppson" userId="d02a641b-a2e0-44eb-bd41-67c87ed21935" providerId="ADAL" clId="{D70AE7F9-97C7-4213-8E41-F6D9932A6879}" dt="2022-11-14T15:53:25.627" v="225" actId="47"/>
        <pc:sldMkLst>
          <pc:docMk/>
          <pc:sldMk cId="4035919755" sldId="2147477206"/>
        </pc:sldMkLst>
      </pc:sldChg>
      <pc:sldChg chg="del">
        <pc:chgData name="Jacob Jeppson" userId="d02a641b-a2e0-44eb-bd41-67c87ed21935" providerId="ADAL" clId="{D70AE7F9-97C7-4213-8E41-F6D9932A6879}" dt="2022-11-14T15:53:25.627" v="225" actId="47"/>
        <pc:sldMkLst>
          <pc:docMk/>
          <pc:sldMk cId="2992976583" sldId="2147477207"/>
        </pc:sldMkLst>
      </pc:sldChg>
      <pc:sldChg chg="del">
        <pc:chgData name="Jacob Jeppson" userId="d02a641b-a2e0-44eb-bd41-67c87ed21935" providerId="ADAL" clId="{D70AE7F9-97C7-4213-8E41-F6D9932A6879}" dt="2022-11-14T15:53:25.627" v="225" actId="47"/>
        <pc:sldMkLst>
          <pc:docMk/>
          <pc:sldMk cId="2515298759" sldId="2147477208"/>
        </pc:sldMkLst>
      </pc:sldChg>
      <pc:sldChg chg="addSp modSp">
        <pc:chgData name="Jacob Jeppson" userId="d02a641b-a2e0-44eb-bd41-67c87ed21935" providerId="ADAL" clId="{D70AE7F9-97C7-4213-8E41-F6D9932A6879}" dt="2022-11-14T15:39:33.059" v="37"/>
        <pc:sldMkLst>
          <pc:docMk/>
          <pc:sldMk cId="1523634169" sldId="2147477236"/>
        </pc:sldMkLst>
        <pc:picChg chg="add mod">
          <ac:chgData name="Jacob Jeppson" userId="d02a641b-a2e0-44eb-bd41-67c87ed21935" providerId="ADAL" clId="{D70AE7F9-97C7-4213-8E41-F6D9932A6879}" dt="2022-11-14T15:39:33.059" v="37"/>
          <ac:picMkLst>
            <pc:docMk/>
            <pc:sldMk cId="1523634169" sldId="2147477236"/>
            <ac:picMk id="5" creationId="{CE6CFFEC-A9E2-F959-A743-865D1738928A}"/>
          </ac:picMkLst>
        </pc:picChg>
        <pc:picChg chg="add mod">
          <ac:chgData name="Jacob Jeppson" userId="d02a641b-a2e0-44eb-bd41-67c87ed21935" providerId="ADAL" clId="{D70AE7F9-97C7-4213-8E41-F6D9932A6879}" dt="2022-11-14T15:39:33.059" v="37"/>
          <ac:picMkLst>
            <pc:docMk/>
            <pc:sldMk cId="1523634169" sldId="2147477236"/>
            <ac:picMk id="6" creationId="{85E68B5F-8791-6F6D-238A-3B3EB68E78CF}"/>
          </ac:picMkLst>
        </pc:picChg>
        <pc:picChg chg="add mod">
          <ac:chgData name="Jacob Jeppson" userId="d02a641b-a2e0-44eb-bd41-67c87ed21935" providerId="ADAL" clId="{D70AE7F9-97C7-4213-8E41-F6D9932A6879}" dt="2022-11-14T15:39:33.059" v="37"/>
          <ac:picMkLst>
            <pc:docMk/>
            <pc:sldMk cId="1523634169" sldId="2147477236"/>
            <ac:picMk id="7" creationId="{6702C476-9120-9D31-FA66-70B1A7E6F761}"/>
          </ac:picMkLst>
        </pc:picChg>
        <pc:picChg chg="add mod">
          <ac:chgData name="Jacob Jeppson" userId="d02a641b-a2e0-44eb-bd41-67c87ed21935" providerId="ADAL" clId="{D70AE7F9-97C7-4213-8E41-F6D9932A6879}" dt="2022-11-14T15:39:33.059" v="37"/>
          <ac:picMkLst>
            <pc:docMk/>
            <pc:sldMk cId="1523634169" sldId="2147477236"/>
            <ac:picMk id="8" creationId="{EF65A866-40DA-E7EF-C506-4A9476EB27EA}"/>
          </ac:picMkLst>
        </pc:picChg>
        <pc:picChg chg="add mod">
          <ac:chgData name="Jacob Jeppson" userId="d02a641b-a2e0-44eb-bd41-67c87ed21935" providerId="ADAL" clId="{D70AE7F9-97C7-4213-8E41-F6D9932A6879}" dt="2022-11-14T15:39:33.059" v="37"/>
          <ac:picMkLst>
            <pc:docMk/>
            <pc:sldMk cId="1523634169" sldId="2147477236"/>
            <ac:picMk id="9" creationId="{A0070565-8098-03AA-7648-1DAB3E1228EF}"/>
          </ac:picMkLst>
        </pc:picChg>
      </pc:sldChg>
      <pc:sldChg chg="addSp modSp">
        <pc:chgData name="Jacob Jeppson" userId="d02a641b-a2e0-44eb-bd41-67c87ed21935" providerId="ADAL" clId="{D70AE7F9-97C7-4213-8E41-F6D9932A6879}" dt="2022-11-14T15:39:25.743" v="34"/>
        <pc:sldMkLst>
          <pc:docMk/>
          <pc:sldMk cId="1671475028" sldId="2147477237"/>
        </pc:sldMkLst>
        <pc:picChg chg="add mod">
          <ac:chgData name="Jacob Jeppson" userId="d02a641b-a2e0-44eb-bd41-67c87ed21935" providerId="ADAL" clId="{D70AE7F9-97C7-4213-8E41-F6D9932A6879}" dt="2022-11-14T15:39:25.743" v="34"/>
          <ac:picMkLst>
            <pc:docMk/>
            <pc:sldMk cId="1671475028" sldId="2147477237"/>
            <ac:picMk id="7" creationId="{F756B477-863C-D435-FCC7-E0A9AC83912C}"/>
          </ac:picMkLst>
        </pc:picChg>
        <pc:picChg chg="add mod">
          <ac:chgData name="Jacob Jeppson" userId="d02a641b-a2e0-44eb-bd41-67c87ed21935" providerId="ADAL" clId="{D70AE7F9-97C7-4213-8E41-F6D9932A6879}" dt="2022-11-14T15:39:25.743" v="34"/>
          <ac:picMkLst>
            <pc:docMk/>
            <pc:sldMk cId="1671475028" sldId="2147477237"/>
            <ac:picMk id="8" creationId="{673149E6-BE7E-C065-E3A3-98B15D3335A3}"/>
          </ac:picMkLst>
        </pc:picChg>
        <pc:picChg chg="add mod">
          <ac:chgData name="Jacob Jeppson" userId="d02a641b-a2e0-44eb-bd41-67c87ed21935" providerId="ADAL" clId="{D70AE7F9-97C7-4213-8E41-F6D9932A6879}" dt="2022-11-14T15:39:25.743" v="34"/>
          <ac:picMkLst>
            <pc:docMk/>
            <pc:sldMk cId="1671475028" sldId="2147477237"/>
            <ac:picMk id="9" creationId="{3C5E99F6-71F2-8E0B-35C3-9C39895C1233}"/>
          </ac:picMkLst>
        </pc:picChg>
        <pc:picChg chg="add mod">
          <ac:chgData name="Jacob Jeppson" userId="d02a641b-a2e0-44eb-bd41-67c87ed21935" providerId="ADAL" clId="{D70AE7F9-97C7-4213-8E41-F6D9932A6879}" dt="2022-11-14T15:39:25.743" v="34"/>
          <ac:picMkLst>
            <pc:docMk/>
            <pc:sldMk cId="1671475028" sldId="2147477237"/>
            <ac:picMk id="10" creationId="{032326F4-D1F4-C6FD-562A-AC815271F1AF}"/>
          </ac:picMkLst>
        </pc:picChg>
        <pc:picChg chg="add mod">
          <ac:chgData name="Jacob Jeppson" userId="d02a641b-a2e0-44eb-bd41-67c87ed21935" providerId="ADAL" clId="{D70AE7F9-97C7-4213-8E41-F6D9932A6879}" dt="2022-11-14T15:39:25.743" v="34"/>
          <ac:picMkLst>
            <pc:docMk/>
            <pc:sldMk cId="1671475028" sldId="2147477237"/>
            <ac:picMk id="11" creationId="{F32C13ED-53B8-C563-BF9A-33FDE645B89A}"/>
          </ac:picMkLst>
        </pc:picChg>
      </pc:sldChg>
      <pc:sldChg chg="addSp modSp">
        <pc:chgData name="Jacob Jeppson" userId="d02a641b-a2e0-44eb-bd41-67c87ed21935" providerId="ADAL" clId="{D70AE7F9-97C7-4213-8E41-F6D9932A6879}" dt="2022-11-14T15:39:27.562" v="35"/>
        <pc:sldMkLst>
          <pc:docMk/>
          <pc:sldMk cId="4030467258" sldId="2147477238"/>
        </pc:sldMkLst>
        <pc:picChg chg="add mod">
          <ac:chgData name="Jacob Jeppson" userId="d02a641b-a2e0-44eb-bd41-67c87ed21935" providerId="ADAL" clId="{D70AE7F9-97C7-4213-8E41-F6D9932A6879}" dt="2022-11-14T15:39:27.562" v="35"/>
          <ac:picMkLst>
            <pc:docMk/>
            <pc:sldMk cId="4030467258" sldId="2147477238"/>
            <ac:picMk id="5" creationId="{F53343A8-80BE-0CB5-CF9F-95FDD88363C4}"/>
          </ac:picMkLst>
        </pc:picChg>
        <pc:picChg chg="add mod">
          <ac:chgData name="Jacob Jeppson" userId="d02a641b-a2e0-44eb-bd41-67c87ed21935" providerId="ADAL" clId="{D70AE7F9-97C7-4213-8E41-F6D9932A6879}" dt="2022-11-14T15:39:27.562" v="35"/>
          <ac:picMkLst>
            <pc:docMk/>
            <pc:sldMk cId="4030467258" sldId="2147477238"/>
            <ac:picMk id="6" creationId="{BA0016B9-001C-87D5-3D67-464E6D173459}"/>
          </ac:picMkLst>
        </pc:picChg>
        <pc:picChg chg="add mod">
          <ac:chgData name="Jacob Jeppson" userId="d02a641b-a2e0-44eb-bd41-67c87ed21935" providerId="ADAL" clId="{D70AE7F9-97C7-4213-8E41-F6D9932A6879}" dt="2022-11-14T15:39:27.562" v="35"/>
          <ac:picMkLst>
            <pc:docMk/>
            <pc:sldMk cId="4030467258" sldId="2147477238"/>
            <ac:picMk id="7" creationId="{374D6EEA-718A-88A8-6C09-F0D04F51645F}"/>
          </ac:picMkLst>
        </pc:picChg>
        <pc:picChg chg="add mod">
          <ac:chgData name="Jacob Jeppson" userId="d02a641b-a2e0-44eb-bd41-67c87ed21935" providerId="ADAL" clId="{D70AE7F9-97C7-4213-8E41-F6D9932A6879}" dt="2022-11-14T15:39:27.562" v="35"/>
          <ac:picMkLst>
            <pc:docMk/>
            <pc:sldMk cId="4030467258" sldId="2147477238"/>
            <ac:picMk id="8" creationId="{16C7E039-4075-29BB-4C8E-6E185D937351}"/>
          </ac:picMkLst>
        </pc:picChg>
        <pc:picChg chg="add mod">
          <ac:chgData name="Jacob Jeppson" userId="d02a641b-a2e0-44eb-bd41-67c87ed21935" providerId="ADAL" clId="{D70AE7F9-97C7-4213-8E41-F6D9932A6879}" dt="2022-11-14T15:39:27.562" v="35"/>
          <ac:picMkLst>
            <pc:docMk/>
            <pc:sldMk cId="4030467258" sldId="2147477238"/>
            <ac:picMk id="9" creationId="{31869077-5437-4814-1C02-234B18F54EEB}"/>
          </ac:picMkLst>
        </pc:picChg>
      </pc:sldChg>
      <pc:sldChg chg="addSp modSp">
        <pc:chgData name="Jacob Jeppson" userId="d02a641b-a2e0-44eb-bd41-67c87ed21935" providerId="ADAL" clId="{D70AE7F9-97C7-4213-8E41-F6D9932A6879}" dt="2022-11-14T15:39:31.031" v="36"/>
        <pc:sldMkLst>
          <pc:docMk/>
          <pc:sldMk cId="117421569" sldId="2147477239"/>
        </pc:sldMkLst>
        <pc:picChg chg="add mod">
          <ac:chgData name="Jacob Jeppson" userId="d02a641b-a2e0-44eb-bd41-67c87ed21935" providerId="ADAL" clId="{D70AE7F9-97C7-4213-8E41-F6D9932A6879}" dt="2022-11-14T15:39:31.031" v="36"/>
          <ac:picMkLst>
            <pc:docMk/>
            <pc:sldMk cId="117421569" sldId="2147477239"/>
            <ac:picMk id="5" creationId="{8B244CF2-D24D-0116-FE8D-366DFA8CC3A3}"/>
          </ac:picMkLst>
        </pc:picChg>
        <pc:picChg chg="add mod">
          <ac:chgData name="Jacob Jeppson" userId="d02a641b-a2e0-44eb-bd41-67c87ed21935" providerId="ADAL" clId="{D70AE7F9-97C7-4213-8E41-F6D9932A6879}" dt="2022-11-14T15:39:31.031" v="36"/>
          <ac:picMkLst>
            <pc:docMk/>
            <pc:sldMk cId="117421569" sldId="2147477239"/>
            <ac:picMk id="6" creationId="{8EA7FC18-2504-27AA-A77D-E55698F9CAD8}"/>
          </ac:picMkLst>
        </pc:picChg>
        <pc:picChg chg="add mod">
          <ac:chgData name="Jacob Jeppson" userId="d02a641b-a2e0-44eb-bd41-67c87ed21935" providerId="ADAL" clId="{D70AE7F9-97C7-4213-8E41-F6D9932A6879}" dt="2022-11-14T15:39:31.031" v="36"/>
          <ac:picMkLst>
            <pc:docMk/>
            <pc:sldMk cId="117421569" sldId="2147477239"/>
            <ac:picMk id="7" creationId="{B4F5A801-C5FA-EAF6-42EE-D3E27EC656FD}"/>
          </ac:picMkLst>
        </pc:picChg>
        <pc:picChg chg="add mod">
          <ac:chgData name="Jacob Jeppson" userId="d02a641b-a2e0-44eb-bd41-67c87ed21935" providerId="ADAL" clId="{D70AE7F9-97C7-4213-8E41-F6D9932A6879}" dt="2022-11-14T15:39:31.031" v="36"/>
          <ac:picMkLst>
            <pc:docMk/>
            <pc:sldMk cId="117421569" sldId="2147477239"/>
            <ac:picMk id="8" creationId="{52B20B60-8F0F-BDE7-06D3-CD51F54C6F7A}"/>
          </ac:picMkLst>
        </pc:picChg>
        <pc:picChg chg="add mod">
          <ac:chgData name="Jacob Jeppson" userId="d02a641b-a2e0-44eb-bd41-67c87ed21935" providerId="ADAL" clId="{D70AE7F9-97C7-4213-8E41-F6D9932A6879}" dt="2022-11-14T15:39:31.031" v="36"/>
          <ac:picMkLst>
            <pc:docMk/>
            <pc:sldMk cId="117421569" sldId="2147477239"/>
            <ac:picMk id="9" creationId="{7E9DF815-053E-C4F6-C168-9E22958CF989}"/>
          </ac:picMkLst>
        </pc:picChg>
      </pc:sldChg>
      <pc:sldChg chg="addSp modSp">
        <pc:chgData name="Jacob Jeppson" userId="d02a641b-a2e0-44eb-bd41-67c87ed21935" providerId="ADAL" clId="{D70AE7F9-97C7-4213-8E41-F6D9932A6879}" dt="2022-11-14T15:39:35.056" v="38"/>
        <pc:sldMkLst>
          <pc:docMk/>
          <pc:sldMk cId="3888020624" sldId="2147477240"/>
        </pc:sldMkLst>
        <pc:picChg chg="add mod">
          <ac:chgData name="Jacob Jeppson" userId="d02a641b-a2e0-44eb-bd41-67c87ed21935" providerId="ADAL" clId="{D70AE7F9-97C7-4213-8E41-F6D9932A6879}" dt="2022-11-14T15:39:35.056" v="38"/>
          <ac:picMkLst>
            <pc:docMk/>
            <pc:sldMk cId="3888020624" sldId="2147477240"/>
            <ac:picMk id="5" creationId="{F37F91FE-BC6D-CD91-FD20-C2E2ED5FF87E}"/>
          </ac:picMkLst>
        </pc:picChg>
        <pc:picChg chg="add mod">
          <ac:chgData name="Jacob Jeppson" userId="d02a641b-a2e0-44eb-bd41-67c87ed21935" providerId="ADAL" clId="{D70AE7F9-97C7-4213-8E41-F6D9932A6879}" dt="2022-11-14T15:39:35.056" v="38"/>
          <ac:picMkLst>
            <pc:docMk/>
            <pc:sldMk cId="3888020624" sldId="2147477240"/>
            <ac:picMk id="6" creationId="{27EA1396-1ACA-F15D-BE78-CA08660D38B2}"/>
          </ac:picMkLst>
        </pc:picChg>
        <pc:picChg chg="add mod">
          <ac:chgData name="Jacob Jeppson" userId="d02a641b-a2e0-44eb-bd41-67c87ed21935" providerId="ADAL" clId="{D70AE7F9-97C7-4213-8E41-F6D9932A6879}" dt="2022-11-14T15:39:35.056" v="38"/>
          <ac:picMkLst>
            <pc:docMk/>
            <pc:sldMk cId="3888020624" sldId="2147477240"/>
            <ac:picMk id="7" creationId="{BE1AC394-AB69-C130-3084-92A309C57DF8}"/>
          </ac:picMkLst>
        </pc:picChg>
        <pc:picChg chg="add mod">
          <ac:chgData name="Jacob Jeppson" userId="d02a641b-a2e0-44eb-bd41-67c87ed21935" providerId="ADAL" clId="{D70AE7F9-97C7-4213-8E41-F6D9932A6879}" dt="2022-11-14T15:39:35.056" v="38"/>
          <ac:picMkLst>
            <pc:docMk/>
            <pc:sldMk cId="3888020624" sldId="2147477240"/>
            <ac:picMk id="8" creationId="{AA401BC5-A8FF-3951-359B-AD4DC70E6335}"/>
          </ac:picMkLst>
        </pc:picChg>
        <pc:picChg chg="add mod">
          <ac:chgData name="Jacob Jeppson" userId="d02a641b-a2e0-44eb-bd41-67c87ed21935" providerId="ADAL" clId="{D70AE7F9-97C7-4213-8E41-F6D9932A6879}" dt="2022-11-14T15:39:35.056" v="38"/>
          <ac:picMkLst>
            <pc:docMk/>
            <pc:sldMk cId="3888020624" sldId="2147477240"/>
            <ac:picMk id="9" creationId="{B62EC6D2-C7B1-34B5-11D3-5234A5486D11}"/>
          </ac:picMkLst>
        </pc:picChg>
      </pc:sldChg>
      <pc:sldChg chg="addSp modSp">
        <pc:chgData name="Jacob Jeppson" userId="d02a641b-a2e0-44eb-bd41-67c87ed21935" providerId="ADAL" clId="{D70AE7F9-97C7-4213-8E41-F6D9932A6879}" dt="2022-11-14T15:39:16.565" v="30"/>
        <pc:sldMkLst>
          <pc:docMk/>
          <pc:sldMk cId="1944742155" sldId="2147477241"/>
        </pc:sldMkLst>
        <pc:picChg chg="add mod">
          <ac:chgData name="Jacob Jeppson" userId="d02a641b-a2e0-44eb-bd41-67c87ed21935" providerId="ADAL" clId="{D70AE7F9-97C7-4213-8E41-F6D9932A6879}" dt="2022-11-14T15:39:16.565" v="30"/>
          <ac:picMkLst>
            <pc:docMk/>
            <pc:sldMk cId="1944742155" sldId="2147477241"/>
            <ac:picMk id="4" creationId="{30D26844-C038-F85F-09DE-E979496CFF3C}"/>
          </ac:picMkLst>
        </pc:picChg>
        <pc:picChg chg="add mod">
          <ac:chgData name="Jacob Jeppson" userId="d02a641b-a2e0-44eb-bd41-67c87ed21935" providerId="ADAL" clId="{D70AE7F9-97C7-4213-8E41-F6D9932A6879}" dt="2022-11-14T15:39:16.565" v="30"/>
          <ac:picMkLst>
            <pc:docMk/>
            <pc:sldMk cId="1944742155" sldId="2147477241"/>
            <ac:picMk id="6" creationId="{459FBA83-C389-E59A-6C19-799E9F3093E0}"/>
          </ac:picMkLst>
        </pc:picChg>
        <pc:picChg chg="add mod">
          <ac:chgData name="Jacob Jeppson" userId="d02a641b-a2e0-44eb-bd41-67c87ed21935" providerId="ADAL" clId="{D70AE7F9-97C7-4213-8E41-F6D9932A6879}" dt="2022-11-14T15:39:16.565" v="30"/>
          <ac:picMkLst>
            <pc:docMk/>
            <pc:sldMk cId="1944742155" sldId="2147477241"/>
            <ac:picMk id="7" creationId="{A531FB40-1C8C-04EB-B361-EEAD419B00F7}"/>
          </ac:picMkLst>
        </pc:picChg>
        <pc:picChg chg="add mod">
          <ac:chgData name="Jacob Jeppson" userId="d02a641b-a2e0-44eb-bd41-67c87ed21935" providerId="ADAL" clId="{D70AE7F9-97C7-4213-8E41-F6D9932A6879}" dt="2022-11-14T15:39:16.565" v="30"/>
          <ac:picMkLst>
            <pc:docMk/>
            <pc:sldMk cId="1944742155" sldId="2147477241"/>
            <ac:picMk id="8" creationId="{D8F9FEBF-5665-F5D7-2FCA-427B784D0614}"/>
          </ac:picMkLst>
        </pc:picChg>
        <pc:picChg chg="add mod">
          <ac:chgData name="Jacob Jeppson" userId="d02a641b-a2e0-44eb-bd41-67c87ed21935" providerId="ADAL" clId="{D70AE7F9-97C7-4213-8E41-F6D9932A6879}" dt="2022-11-14T15:39:16.565" v="30"/>
          <ac:picMkLst>
            <pc:docMk/>
            <pc:sldMk cId="1944742155" sldId="2147477241"/>
            <ac:picMk id="9" creationId="{4220617A-359E-F7F9-17F0-50E34DF3C7A4}"/>
          </ac:picMkLst>
        </pc:picChg>
      </pc:sldChg>
      <pc:sldChg chg="addSp modSp">
        <pc:chgData name="Jacob Jeppson" userId="d02a641b-a2e0-44eb-bd41-67c87ed21935" providerId="ADAL" clId="{D70AE7F9-97C7-4213-8E41-F6D9932A6879}" dt="2022-11-14T15:39:18.769" v="31"/>
        <pc:sldMkLst>
          <pc:docMk/>
          <pc:sldMk cId="1955289330" sldId="2147477242"/>
        </pc:sldMkLst>
        <pc:picChg chg="add mod">
          <ac:chgData name="Jacob Jeppson" userId="d02a641b-a2e0-44eb-bd41-67c87ed21935" providerId="ADAL" clId="{D70AE7F9-97C7-4213-8E41-F6D9932A6879}" dt="2022-11-14T15:39:18.769" v="31"/>
          <ac:picMkLst>
            <pc:docMk/>
            <pc:sldMk cId="1955289330" sldId="2147477242"/>
            <ac:picMk id="7" creationId="{F9871543-9D50-A6A2-34E8-40A0296098F2}"/>
          </ac:picMkLst>
        </pc:picChg>
        <pc:picChg chg="add mod">
          <ac:chgData name="Jacob Jeppson" userId="d02a641b-a2e0-44eb-bd41-67c87ed21935" providerId="ADAL" clId="{D70AE7F9-97C7-4213-8E41-F6D9932A6879}" dt="2022-11-14T15:39:18.769" v="31"/>
          <ac:picMkLst>
            <pc:docMk/>
            <pc:sldMk cId="1955289330" sldId="2147477242"/>
            <ac:picMk id="8" creationId="{154071E0-0300-3576-8FFA-EB19B5BDD947}"/>
          </ac:picMkLst>
        </pc:picChg>
        <pc:picChg chg="add mod">
          <ac:chgData name="Jacob Jeppson" userId="d02a641b-a2e0-44eb-bd41-67c87ed21935" providerId="ADAL" clId="{D70AE7F9-97C7-4213-8E41-F6D9932A6879}" dt="2022-11-14T15:39:18.769" v="31"/>
          <ac:picMkLst>
            <pc:docMk/>
            <pc:sldMk cId="1955289330" sldId="2147477242"/>
            <ac:picMk id="9" creationId="{43B1F102-9CB3-16CB-EA85-C720F9EFC320}"/>
          </ac:picMkLst>
        </pc:picChg>
        <pc:picChg chg="add mod">
          <ac:chgData name="Jacob Jeppson" userId="d02a641b-a2e0-44eb-bd41-67c87ed21935" providerId="ADAL" clId="{D70AE7F9-97C7-4213-8E41-F6D9932A6879}" dt="2022-11-14T15:39:18.769" v="31"/>
          <ac:picMkLst>
            <pc:docMk/>
            <pc:sldMk cId="1955289330" sldId="2147477242"/>
            <ac:picMk id="10" creationId="{F4561826-5591-CDA0-D80B-8C4D970CC72B}"/>
          </ac:picMkLst>
        </pc:picChg>
        <pc:picChg chg="add mod">
          <ac:chgData name="Jacob Jeppson" userId="d02a641b-a2e0-44eb-bd41-67c87ed21935" providerId="ADAL" clId="{D70AE7F9-97C7-4213-8E41-F6D9932A6879}" dt="2022-11-14T15:39:18.769" v="31"/>
          <ac:picMkLst>
            <pc:docMk/>
            <pc:sldMk cId="1955289330" sldId="2147477242"/>
            <ac:picMk id="11" creationId="{46E05101-9BCD-9141-C749-B4F71986B5F6}"/>
          </ac:picMkLst>
        </pc:picChg>
      </pc:sldChg>
      <pc:sldChg chg="addSp modSp">
        <pc:chgData name="Jacob Jeppson" userId="d02a641b-a2e0-44eb-bd41-67c87ed21935" providerId="ADAL" clId="{D70AE7F9-97C7-4213-8E41-F6D9932A6879}" dt="2022-11-14T15:39:20.812" v="32"/>
        <pc:sldMkLst>
          <pc:docMk/>
          <pc:sldMk cId="3250917994" sldId="2147477243"/>
        </pc:sldMkLst>
        <pc:picChg chg="add mod">
          <ac:chgData name="Jacob Jeppson" userId="d02a641b-a2e0-44eb-bd41-67c87ed21935" providerId="ADAL" clId="{D70AE7F9-97C7-4213-8E41-F6D9932A6879}" dt="2022-11-14T15:39:20.812" v="32"/>
          <ac:picMkLst>
            <pc:docMk/>
            <pc:sldMk cId="3250917994" sldId="2147477243"/>
            <ac:picMk id="4" creationId="{E4F55F4F-36CA-75D8-E509-612EC8D2EE41}"/>
          </ac:picMkLst>
        </pc:picChg>
        <pc:picChg chg="add mod">
          <ac:chgData name="Jacob Jeppson" userId="d02a641b-a2e0-44eb-bd41-67c87ed21935" providerId="ADAL" clId="{D70AE7F9-97C7-4213-8E41-F6D9932A6879}" dt="2022-11-14T15:39:20.812" v="32"/>
          <ac:picMkLst>
            <pc:docMk/>
            <pc:sldMk cId="3250917994" sldId="2147477243"/>
            <ac:picMk id="6" creationId="{FD8154CF-ECCE-9250-A9B8-E8FAD613F750}"/>
          </ac:picMkLst>
        </pc:picChg>
        <pc:picChg chg="add mod">
          <ac:chgData name="Jacob Jeppson" userId="d02a641b-a2e0-44eb-bd41-67c87ed21935" providerId="ADAL" clId="{D70AE7F9-97C7-4213-8E41-F6D9932A6879}" dt="2022-11-14T15:39:20.812" v="32"/>
          <ac:picMkLst>
            <pc:docMk/>
            <pc:sldMk cId="3250917994" sldId="2147477243"/>
            <ac:picMk id="7" creationId="{938B7F16-8C44-5344-C50B-4CBDBEA2D1E5}"/>
          </ac:picMkLst>
        </pc:picChg>
        <pc:picChg chg="add mod">
          <ac:chgData name="Jacob Jeppson" userId="d02a641b-a2e0-44eb-bd41-67c87ed21935" providerId="ADAL" clId="{D70AE7F9-97C7-4213-8E41-F6D9932A6879}" dt="2022-11-14T15:39:20.812" v="32"/>
          <ac:picMkLst>
            <pc:docMk/>
            <pc:sldMk cId="3250917994" sldId="2147477243"/>
            <ac:picMk id="8" creationId="{ADE13C35-06C0-FEF7-CC61-BCC880C8D012}"/>
          </ac:picMkLst>
        </pc:picChg>
        <pc:picChg chg="add mod">
          <ac:chgData name="Jacob Jeppson" userId="d02a641b-a2e0-44eb-bd41-67c87ed21935" providerId="ADAL" clId="{D70AE7F9-97C7-4213-8E41-F6D9932A6879}" dt="2022-11-14T15:39:20.812" v="32"/>
          <ac:picMkLst>
            <pc:docMk/>
            <pc:sldMk cId="3250917994" sldId="2147477243"/>
            <ac:picMk id="9" creationId="{05A9DA90-97CD-8A9B-FF12-644D8A9CC528}"/>
          </ac:picMkLst>
        </pc:picChg>
      </pc:sldChg>
      <pc:sldChg chg="addSp modSp">
        <pc:chgData name="Jacob Jeppson" userId="d02a641b-a2e0-44eb-bd41-67c87ed21935" providerId="ADAL" clId="{D70AE7F9-97C7-4213-8E41-F6D9932A6879}" dt="2022-11-14T15:39:23.390" v="33"/>
        <pc:sldMkLst>
          <pc:docMk/>
          <pc:sldMk cId="3825431943" sldId="2147477244"/>
        </pc:sldMkLst>
        <pc:picChg chg="add mod">
          <ac:chgData name="Jacob Jeppson" userId="d02a641b-a2e0-44eb-bd41-67c87ed21935" providerId="ADAL" clId="{D70AE7F9-97C7-4213-8E41-F6D9932A6879}" dt="2022-11-14T15:39:23.390" v="33"/>
          <ac:picMkLst>
            <pc:docMk/>
            <pc:sldMk cId="3825431943" sldId="2147477244"/>
            <ac:picMk id="5" creationId="{2D99401A-C7B9-9096-D7D8-96577449AB54}"/>
          </ac:picMkLst>
        </pc:picChg>
        <pc:picChg chg="add mod">
          <ac:chgData name="Jacob Jeppson" userId="d02a641b-a2e0-44eb-bd41-67c87ed21935" providerId="ADAL" clId="{D70AE7F9-97C7-4213-8E41-F6D9932A6879}" dt="2022-11-14T15:39:23.390" v="33"/>
          <ac:picMkLst>
            <pc:docMk/>
            <pc:sldMk cId="3825431943" sldId="2147477244"/>
            <ac:picMk id="6" creationId="{091D3AA0-7C9E-193A-CF7A-5D43EECED936}"/>
          </ac:picMkLst>
        </pc:picChg>
        <pc:picChg chg="add mod">
          <ac:chgData name="Jacob Jeppson" userId="d02a641b-a2e0-44eb-bd41-67c87ed21935" providerId="ADAL" clId="{D70AE7F9-97C7-4213-8E41-F6D9932A6879}" dt="2022-11-14T15:39:23.390" v="33"/>
          <ac:picMkLst>
            <pc:docMk/>
            <pc:sldMk cId="3825431943" sldId="2147477244"/>
            <ac:picMk id="7" creationId="{68F4C34D-9CA7-64A7-2CEA-46DA5EAE0358}"/>
          </ac:picMkLst>
        </pc:picChg>
        <pc:picChg chg="add mod">
          <ac:chgData name="Jacob Jeppson" userId="d02a641b-a2e0-44eb-bd41-67c87ed21935" providerId="ADAL" clId="{D70AE7F9-97C7-4213-8E41-F6D9932A6879}" dt="2022-11-14T15:39:23.390" v="33"/>
          <ac:picMkLst>
            <pc:docMk/>
            <pc:sldMk cId="3825431943" sldId="2147477244"/>
            <ac:picMk id="8" creationId="{066B104D-DD39-D248-BDBA-203377A22737}"/>
          </ac:picMkLst>
        </pc:picChg>
        <pc:picChg chg="add mod">
          <ac:chgData name="Jacob Jeppson" userId="d02a641b-a2e0-44eb-bd41-67c87ed21935" providerId="ADAL" clId="{D70AE7F9-97C7-4213-8E41-F6D9932A6879}" dt="2022-11-14T15:39:23.390" v="33"/>
          <ac:picMkLst>
            <pc:docMk/>
            <pc:sldMk cId="3825431943" sldId="2147477244"/>
            <ac:picMk id="9" creationId="{5F6B363D-432C-EA22-DE7D-434DDC6754CF}"/>
          </ac:picMkLst>
        </pc:picChg>
      </pc:sldChg>
      <pc:sldChg chg="addSp modSp">
        <pc:chgData name="Jacob Jeppson" userId="d02a641b-a2e0-44eb-bd41-67c87ed21935" providerId="ADAL" clId="{D70AE7F9-97C7-4213-8E41-F6D9932A6879}" dt="2022-11-14T15:39:15.078" v="29"/>
        <pc:sldMkLst>
          <pc:docMk/>
          <pc:sldMk cId="851965003" sldId="2147477245"/>
        </pc:sldMkLst>
        <pc:picChg chg="add mod">
          <ac:chgData name="Jacob Jeppson" userId="d02a641b-a2e0-44eb-bd41-67c87ed21935" providerId="ADAL" clId="{D70AE7F9-97C7-4213-8E41-F6D9932A6879}" dt="2022-11-14T15:39:15.078" v="29"/>
          <ac:picMkLst>
            <pc:docMk/>
            <pc:sldMk cId="851965003" sldId="2147477245"/>
            <ac:picMk id="9" creationId="{9854E19B-C8A1-20F3-8235-73176862C692}"/>
          </ac:picMkLst>
        </pc:picChg>
        <pc:picChg chg="add mod">
          <ac:chgData name="Jacob Jeppson" userId="d02a641b-a2e0-44eb-bd41-67c87ed21935" providerId="ADAL" clId="{D70AE7F9-97C7-4213-8E41-F6D9932A6879}" dt="2022-11-14T15:39:15.078" v="29"/>
          <ac:picMkLst>
            <pc:docMk/>
            <pc:sldMk cId="851965003" sldId="2147477245"/>
            <ac:picMk id="10" creationId="{8E0B0220-43CB-2C57-EB10-39997555F699}"/>
          </ac:picMkLst>
        </pc:picChg>
        <pc:picChg chg="add mod">
          <ac:chgData name="Jacob Jeppson" userId="d02a641b-a2e0-44eb-bd41-67c87ed21935" providerId="ADAL" clId="{D70AE7F9-97C7-4213-8E41-F6D9932A6879}" dt="2022-11-14T15:39:15.078" v="29"/>
          <ac:picMkLst>
            <pc:docMk/>
            <pc:sldMk cId="851965003" sldId="2147477245"/>
            <ac:picMk id="11" creationId="{BCF8BA98-3525-1EB8-392D-5C16EF966651}"/>
          </ac:picMkLst>
        </pc:picChg>
        <pc:picChg chg="add mod">
          <ac:chgData name="Jacob Jeppson" userId="d02a641b-a2e0-44eb-bd41-67c87ed21935" providerId="ADAL" clId="{D70AE7F9-97C7-4213-8E41-F6D9932A6879}" dt="2022-11-14T15:39:15.078" v="29"/>
          <ac:picMkLst>
            <pc:docMk/>
            <pc:sldMk cId="851965003" sldId="2147477245"/>
            <ac:picMk id="12" creationId="{CC2DD043-FCB6-13B7-ECF4-DC14FF1EEDE5}"/>
          </ac:picMkLst>
        </pc:picChg>
        <pc:picChg chg="add mod">
          <ac:chgData name="Jacob Jeppson" userId="d02a641b-a2e0-44eb-bd41-67c87ed21935" providerId="ADAL" clId="{D70AE7F9-97C7-4213-8E41-F6D9932A6879}" dt="2022-11-14T15:39:15.078" v="29"/>
          <ac:picMkLst>
            <pc:docMk/>
            <pc:sldMk cId="851965003" sldId="2147477245"/>
            <ac:picMk id="13" creationId="{70945A15-5F17-D604-DC83-30B4F6E8B15A}"/>
          </ac:picMkLst>
        </pc:picChg>
      </pc:sldChg>
      <pc:sldChg chg="addSp modSp">
        <pc:chgData name="Jacob Jeppson" userId="d02a641b-a2e0-44eb-bd41-67c87ed21935" providerId="ADAL" clId="{D70AE7F9-97C7-4213-8E41-F6D9932A6879}" dt="2022-11-14T15:39:37.254" v="39"/>
        <pc:sldMkLst>
          <pc:docMk/>
          <pc:sldMk cId="220077490" sldId="2147477247"/>
        </pc:sldMkLst>
        <pc:picChg chg="add mod">
          <ac:chgData name="Jacob Jeppson" userId="d02a641b-a2e0-44eb-bd41-67c87ed21935" providerId="ADAL" clId="{D70AE7F9-97C7-4213-8E41-F6D9932A6879}" dt="2022-11-14T15:39:37.254" v="39"/>
          <ac:picMkLst>
            <pc:docMk/>
            <pc:sldMk cId="220077490" sldId="2147477247"/>
            <ac:picMk id="5" creationId="{8F982D45-5F6D-C8FA-48D8-D7D9D9D40FF3}"/>
          </ac:picMkLst>
        </pc:picChg>
        <pc:picChg chg="add mod">
          <ac:chgData name="Jacob Jeppson" userId="d02a641b-a2e0-44eb-bd41-67c87ed21935" providerId="ADAL" clId="{D70AE7F9-97C7-4213-8E41-F6D9932A6879}" dt="2022-11-14T15:39:37.254" v="39"/>
          <ac:picMkLst>
            <pc:docMk/>
            <pc:sldMk cId="220077490" sldId="2147477247"/>
            <ac:picMk id="6" creationId="{33FC5351-EE48-4FA1-BE79-3C139C1A163A}"/>
          </ac:picMkLst>
        </pc:picChg>
        <pc:picChg chg="add mod">
          <ac:chgData name="Jacob Jeppson" userId="d02a641b-a2e0-44eb-bd41-67c87ed21935" providerId="ADAL" clId="{D70AE7F9-97C7-4213-8E41-F6D9932A6879}" dt="2022-11-14T15:39:37.254" v="39"/>
          <ac:picMkLst>
            <pc:docMk/>
            <pc:sldMk cId="220077490" sldId="2147477247"/>
            <ac:picMk id="7" creationId="{C9150A26-CBAC-4A1F-149E-2B38D20D8475}"/>
          </ac:picMkLst>
        </pc:picChg>
        <pc:picChg chg="add mod">
          <ac:chgData name="Jacob Jeppson" userId="d02a641b-a2e0-44eb-bd41-67c87ed21935" providerId="ADAL" clId="{D70AE7F9-97C7-4213-8E41-F6D9932A6879}" dt="2022-11-14T15:39:37.254" v="39"/>
          <ac:picMkLst>
            <pc:docMk/>
            <pc:sldMk cId="220077490" sldId="2147477247"/>
            <ac:picMk id="8" creationId="{514DFD39-F067-C90A-9B64-2CD8C1C84676}"/>
          </ac:picMkLst>
        </pc:picChg>
        <pc:picChg chg="add mod">
          <ac:chgData name="Jacob Jeppson" userId="d02a641b-a2e0-44eb-bd41-67c87ed21935" providerId="ADAL" clId="{D70AE7F9-97C7-4213-8E41-F6D9932A6879}" dt="2022-11-14T15:39:37.254" v="39"/>
          <ac:picMkLst>
            <pc:docMk/>
            <pc:sldMk cId="220077490" sldId="2147477247"/>
            <ac:picMk id="9" creationId="{8BC94ED3-BE3D-BFB2-99E9-31CE7071233C}"/>
          </ac:picMkLst>
        </pc:picChg>
      </pc:sldChg>
      <pc:sldChg chg="addSp modSp">
        <pc:chgData name="Jacob Jeppson" userId="d02a641b-a2e0-44eb-bd41-67c87ed21935" providerId="ADAL" clId="{D70AE7F9-97C7-4213-8E41-F6D9932A6879}" dt="2022-11-14T15:39:43.494" v="41"/>
        <pc:sldMkLst>
          <pc:docMk/>
          <pc:sldMk cId="3991194173" sldId="2147477248"/>
        </pc:sldMkLst>
        <pc:picChg chg="add mod">
          <ac:chgData name="Jacob Jeppson" userId="d02a641b-a2e0-44eb-bd41-67c87ed21935" providerId="ADAL" clId="{D70AE7F9-97C7-4213-8E41-F6D9932A6879}" dt="2022-11-14T15:39:43.494" v="41"/>
          <ac:picMkLst>
            <pc:docMk/>
            <pc:sldMk cId="3991194173" sldId="2147477248"/>
            <ac:picMk id="5" creationId="{11820FC2-9F29-E434-25AC-A29D72944E0B}"/>
          </ac:picMkLst>
        </pc:picChg>
        <pc:picChg chg="add mod">
          <ac:chgData name="Jacob Jeppson" userId="d02a641b-a2e0-44eb-bd41-67c87ed21935" providerId="ADAL" clId="{D70AE7F9-97C7-4213-8E41-F6D9932A6879}" dt="2022-11-14T15:39:43.494" v="41"/>
          <ac:picMkLst>
            <pc:docMk/>
            <pc:sldMk cId="3991194173" sldId="2147477248"/>
            <ac:picMk id="6" creationId="{E4CC104F-A008-DE93-EBEF-F1172C347771}"/>
          </ac:picMkLst>
        </pc:picChg>
        <pc:picChg chg="add mod">
          <ac:chgData name="Jacob Jeppson" userId="d02a641b-a2e0-44eb-bd41-67c87ed21935" providerId="ADAL" clId="{D70AE7F9-97C7-4213-8E41-F6D9932A6879}" dt="2022-11-14T15:39:43.494" v="41"/>
          <ac:picMkLst>
            <pc:docMk/>
            <pc:sldMk cId="3991194173" sldId="2147477248"/>
            <ac:picMk id="7" creationId="{AD7935BC-E75E-19B5-FD1E-22DFCD4399F6}"/>
          </ac:picMkLst>
        </pc:picChg>
        <pc:picChg chg="add mod">
          <ac:chgData name="Jacob Jeppson" userId="d02a641b-a2e0-44eb-bd41-67c87ed21935" providerId="ADAL" clId="{D70AE7F9-97C7-4213-8E41-F6D9932A6879}" dt="2022-11-14T15:39:43.494" v="41"/>
          <ac:picMkLst>
            <pc:docMk/>
            <pc:sldMk cId="3991194173" sldId="2147477248"/>
            <ac:picMk id="8" creationId="{E0F19F0E-15D3-B64F-8E6A-AF61CEF0C87B}"/>
          </ac:picMkLst>
        </pc:picChg>
        <pc:picChg chg="add mod">
          <ac:chgData name="Jacob Jeppson" userId="d02a641b-a2e0-44eb-bd41-67c87ed21935" providerId="ADAL" clId="{D70AE7F9-97C7-4213-8E41-F6D9932A6879}" dt="2022-11-14T15:39:43.494" v="41"/>
          <ac:picMkLst>
            <pc:docMk/>
            <pc:sldMk cId="3991194173" sldId="2147477248"/>
            <ac:picMk id="9" creationId="{B0DFC6F9-DA91-0331-4782-A2BADFBA87F6}"/>
          </ac:picMkLst>
        </pc:picChg>
      </pc:sldChg>
      <pc:sldChg chg="addSp modSp">
        <pc:chgData name="Jacob Jeppson" userId="d02a641b-a2e0-44eb-bd41-67c87ed21935" providerId="ADAL" clId="{D70AE7F9-97C7-4213-8E41-F6D9932A6879}" dt="2022-11-14T15:39:44.938" v="42"/>
        <pc:sldMkLst>
          <pc:docMk/>
          <pc:sldMk cId="1122591274" sldId="2147477249"/>
        </pc:sldMkLst>
        <pc:picChg chg="add mod">
          <ac:chgData name="Jacob Jeppson" userId="d02a641b-a2e0-44eb-bd41-67c87ed21935" providerId="ADAL" clId="{D70AE7F9-97C7-4213-8E41-F6D9932A6879}" dt="2022-11-14T15:39:44.938" v="42"/>
          <ac:picMkLst>
            <pc:docMk/>
            <pc:sldMk cId="1122591274" sldId="2147477249"/>
            <ac:picMk id="5" creationId="{5C9F33D1-A98B-6BD1-E0EA-7DEDD6DA7A71}"/>
          </ac:picMkLst>
        </pc:picChg>
        <pc:picChg chg="add mod">
          <ac:chgData name="Jacob Jeppson" userId="d02a641b-a2e0-44eb-bd41-67c87ed21935" providerId="ADAL" clId="{D70AE7F9-97C7-4213-8E41-F6D9932A6879}" dt="2022-11-14T15:39:44.938" v="42"/>
          <ac:picMkLst>
            <pc:docMk/>
            <pc:sldMk cId="1122591274" sldId="2147477249"/>
            <ac:picMk id="6" creationId="{D08FC8DA-7A25-7DD7-EC5A-99ADCC76DEB9}"/>
          </ac:picMkLst>
        </pc:picChg>
        <pc:picChg chg="add mod">
          <ac:chgData name="Jacob Jeppson" userId="d02a641b-a2e0-44eb-bd41-67c87ed21935" providerId="ADAL" clId="{D70AE7F9-97C7-4213-8E41-F6D9932A6879}" dt="2022-11-14T15:39:44.938" v="42"/>
          <ac:picMkLst>
            <pc:docMk/>
            <pc:sldMk cId="1122591274" sldId="2147477249"/>
            <ac:picMk id="7" creationId="{01851717-66A4-4B6E-DC90-E0D1BB0B9774}"/>
          </ac:picMkLst>
        </pc:picChg>
        <pc:picChg chg="add mod">
          <ac:chgData name="Jacob Jeppson" userId="d02a641b-a2e0-44eb-bd41-67c87ed21935" providerId="ADAL" clId="{D70AE7F9-97C7-4213-8E41-F6D9932A6879}" dt="2022-11-14T15:39:44.938" v="42"/>
          <ac:picMkLst>
            <pc:docMk/>
            <pc:sldMk cId="1122591274" sldId="2147477249"/>
            <ac:picMk id="8" creationId="{9A35ECB8-7D43-3052-8456-102EB2E0933A}"/>
          </ac:picMkLst>
        </pc:picChg>
        <pc:picChg chg="add mod">
          <ac:chgData name="Jacob Jeppson" userId="d02a641b-a2e0-44eb-bd41-67c87ed21935" providerId="ADAL" clId="{D70AE7F9-97C7-4213-8E41-F6D9932A6879}" dt="2022-11-14T15:39:44.938" v="42"/>
          <ac:picMkLst>
            <pc:docMk/>
            <pc:sldMk cId="1122591274" sldId="2147477249"/>
            <ac:picMk id="9" creationId="{ADA43640-7AB0-BFA9-727E-513AF4D97977}"/>
          </ac:picMkLst>
        </pc:picChg>
      </pc:sldChg>
      <pc:sldChg chg="addSp modSp">
        <pc:chgData name="Jacob Jeppson" userId="d02a641b-a2e0-44eb-bd41-67c87ed21935" providerId="ADAL" clId="{D70AE7F9-97C7-4213-8E41-F6D9932A6879}" dt="2022-11-14T15:39:46.256" v="43"/>
        <pc:sldMkLst>
          <pc:docMk/>
          <pc:sldMk cId="1264227825" sldId="2147477250"/>
        </pc:sldMkLst>
        <pc:picChg chg="add mod">
          <ac:chgData name="Jacob Jeppson" userId="d02a641b-a2e0-44eb-bd41-67c87ed21935" providerId="ADAL" clId="{D70AE7F9-97C7-4213-8E41-F6D9932A6879}" dt="2022-11-14T15:39:46.256" v="43"/>
          <ac:picMkLst>
            <pc:docMk/>
            <pc:sldMk cId="1264227825" sldId="2147477250"/>
            <ac:picMk id="5" creationId="{E68C4183-68A5-3241-2B6D-58CF09762084}"/>
          </ac:picMkLst>
        </pc:picChg>
        <pc:picChg chg="add mod">
          <ac:chgData name="Jacob Jeppson" userId="d02a641b-a2e0-44eb-bd41-67c87ed21935" providerId="ADAL" clId="{D70AE7F9-97C7-4213-8E41-F6D9932A6879}" dt="2022-11-14T15:39:46.256" v="43"/>
          <ac:picMkLst>
            <pc:docMk/>
            <pc:sldMk cId="1264227825" sldId="2147477250"/>
            <ac:picMk id="6" creationId="{5D3ED37C-4009-2439-4116-0DE8800CF7DA}"/>
          </ac:picMkLst>
        </pc:picChg>
        <pc:picChg chg="add mod">
          <ac:chgData name="Jacob Jeppson" userId="d02a641b-a2e0-44eb-bd41-67c87ed21935" providerId="ADAL" clId="{D70AE7F9-97C7-4213-8E41-F6D9932A6879}" dt="2022-11-14T15:39:46.256" v="43"/>
          <ac:picMkLst>
            <pc:docMk/>
            <pc:sldMk cId="1264227825" sldId="2147477250"/>
            <ac:picMk id="7" creationId="{824A7245-72EF-D4F4-1EB0-824D8BC701FA}"/>
          </ac:picMkLst>
        </pc:picChg>
        <pc:picChg chg="add mod">
          <ac:chgData name="Jacob Jeppson" userId="d02a641b-a2e0-44eb-bd41-67c87ed21935" providerId="ADAL" clId="{D70AE7F9-97C7-4213-8E41-F6D9932A6879}" dt="2022-11-14T15:39:46.256" v="43"/>
          <ac:picMkLst>
            <pc:docMk/>
            <pc:sldMk cId="1264227825" sldId="2147477250"/>
            <ac:picMk id="8" creationId="{56D3CAF1-0C5A-D24D-2DAF-457717D87849}"/>
          </ac:picMkLst>
        </pc:picChg>
        <pc:picChg chg="add mod">
          <ac:chgData name="Jacob Jeppson" userId="d02a641b-a2e0-44eb-bd41-67c87ed21935" providerId="ADAL" clId="{D70AE7F9-97C7-4213-8E41-F6D9932A6879}" dt="2022-11-14T15:39:46.256" v="43"/>
          <ac:picMkLst>
            <pc:docMk/>
            <pc:sldMk cId="1264227825" sldId="2147477250"/>
            <ac:picMk id="9" creationId="{7223B401-FA02-0092-B10B-F562B2524CFF}"/>
          </ac:picMkLst>
        </pc:picChg>
      </pc:sldChg>
      <pc:sldChg chg="addSp modSp">
        <pc:chgData name="Jacob Jeppson" userId="d02a641b-a2e0-44eb-bd41-67c87ed21935" providerId="ADAL" clId="{D70AE7F9-97C7-4213-8E41-F6D9932A6879}" dt="2022-11-14T15:39:48.051" v="44"/>
        <pc:sldMkLst>
          <pc:docMk/>
          <pc:sldMk cId="1025318979" sldId="2147477251"/>
        </pc:sldMkLst>
        <pc:picChg chg="add mod">
          <ac:chgData name="Jacob Jeppson" userId="d02a641b-a2e0-44eb-bd41-67c87ed21935" providerId="ADAL" clId="{D70AE7F9-97C7-4213-8E41-F6D9932A6879}" dt="2022-11-14T15:39:48.051" v="44"/>
          <ac:picMkLst>
            <pc:docMk/>
            <pc:sldMk cId="1025318979" sldId="2147477251"/>
            <ac:picMk id="5" creationId="{7C52F22B-B6B3-01AA-D381-0181378046BB}"/>
          </ac:picMkLst>
        </pc:picChg>
        <pc:picChg chg="add mod">
          <ac:chgData name="Jacob Jeppson" userId="d02a641b-a2e0-44eb-bd41-67c87ed21935" providerId="ADAL" clId="{D70AE7F9-97C7-4213-8E41-F6D9932A6879}" dt="2022-11-14T15:39:48.051" v="44"/>
          <ac:picMkLst>
            <pc:docMk/>
            <pc:sldMk cId="1025318979" sldId="2147477251"/>
            <ac:picMk id="6" creationId="{EB954716-5804-FE19-122E-F995F45F7167}"/>
          </ac:picMkLst>
        </pc:picChg>
        <pc:picChg chg="add mod">
          <ac:chgData name="Jacob Jeppson" userId="d02a641b-a2e0-44eb-bd41-67c87ed21935" providerId="ADAL" clId="{D70AE7F9-97C7-4213-8E41-F6D9932A6879}" dt="2022-11-14T15:39:48.051" v="44"/>
          <ac:picMkLst>
            <pc:docMk/>
            <pc:sldMk cId="1025318979" sldId="2147477251"/>
            <ac:picMk id="7" creationId="{C5C19B32-4C9C-FD67-4C64-6A0EBC8AB637}"/>
          </ac:picMkLst>
        </pc:picChg>
        <pc:picChg chg="add mod">
          <ac:chgData name="Jacob Jeppson" userId="d02a641b-a2e0-44eb-bd41-67c87ed21935" providerId="ADAL" clId="{D70AE7F9-97C7-4213-8E41-F6D9932A6879}" dt="2022-11-14T15:39:48.051" v="44"/>
          <ac:picMkLst>
            <pc:docMk/>
            <pc:sldMk cId="1025318979" sldId="2147477251"/>
            <ac:picMk id="8" creationId="{4C8AE100-A530-5218-E3A0-F098E8269B40}"/>
          </ac:picMkLst>
        </pc:picChg>
        <pc:picChg chg="add mod">
          <ac:chgData name="Jacob Jeppson" userId="d02a641b-a2e0-44eb-bd41-67c87ed21935" providerId="ADAL" clId="{D70AE7F9-97C7-4213-8E41-F6D9932A6879}" dt="2022-11-14T15:39:48.051" v="44"/>
          <ac:picMkLst>
            <pc:docMk/>
            <pc:sldMk cId="1025318979" sldId="2147477251"/>
            <ac:picMk id="9" creationId="{F135AA33-D6E0-D29A-E918-582BB4559AD4}"/>
          </ac:picMkLst>
        </pc:picChg>
      </pc:sldChg>
      <pc:sldChg chg="modSp mod">
        <pc:chgData name="Jacob Jeppson" userId="d02a641b-a2e0-44eb-bd41-67c87ed21935" providerId="ADAL" clId="{D70AE7F9-97C7-4213-8E41-F6D9932A6879}" dt="2022-11-14T15:45:22.699" v="157"/>
        <pc:sldMkLst>
          <pc:docMk/>
          <pc:sldMk cId="3982436290" sldId="2147477252"/>
        </pc:sldMkLst>
        <pc:spChg chg="mod">
          <ac:chgData name="Jacob Jeppson" userId="d02a641b-a2e0-44eb-bd41-67c87ed21935" providerId="ADAL" clId="{D70AE7F9-97C7-4213-8E41-F6D9932A6879}" dt="2022-11-14T15:45:22.699" v="157"/>
          <ac:spMkLst>
            <pc:docMk/>
            <pc:sldMk cId="3982436290" sldId="2147477252"/>
            <ac:spMk id="3" creationId="{9B97F410-73E7-68E2-2A9F-9F639F4FBD39}"/>
          </ac:spMkLst>
        </pc:spChg>
      </pc:sldChg>
      <pc:sldChg chg="modSp mod">
        <pc:chgData name="Jacob Jeppson" userId="d02a641b-a2e0-44eb-bd41-67c87ed21935" providerId="ADAL" clId="{D70AE7F9-97C7-4213-8E41-F6D9932A6879}" dt="2022-11-14T15:44:53.673" v="154"/>
        <pc:sldMkLst>
          <pc:docMk/>
          <pc:sldMk cId="3064409594" sldId="2147477253"/>
        </pc:sldMkLst>
        <pc:spChg chg="mod">
          <ac:chgData name="Jacob Jeppson" userId="d02a641b-a2e0-44eb-bd41-67c87ed21935" providerId="ADAL" clId="{D70AE7F9-97C7-4213-8E41-F6D9932A6879}" dt="2022-11-14T15:44:53.673" v="154"/>
          <ac:spMkLst>
            <pc:docMk/>
            <pc:sldMk cId="3064409594" sldId="2147477253"/>
            <ac:spMk id="3" creationId="{9B97F410-73E7-68E2-2A9F-9F639F4FBD39}"/>
          </ac:spMkLst>
        </pc:spChg>
      </pc:sldChg>
      <pc:sldChg chg="modSp mod">
        <pc:chgData name="Jacob Jeppson" userId="d02a641b-a2e0-44eb-bd41-67c87ed21935" providerId="ADAL" clId="{D70AE7F9-97C7-4213-8E41-F6D9932A6879}" dt="2022-11-14T15:45:05.083" v="155"/>
        <pc:sldMkLst>
          <pc:docMk/>
          <pc:sldMk cId="2315414696" sldId="2147477256"/>
        </pc:sldMkLst>
        <pc:spChg chg="mod">
          <ac:chgData name="Jacob Jeppson" userId="d02a641b-a2e0-44eb-bd41-67c87ed21935" providerId="ADAL" clId="{D70AE7F9-97C7-4213-8E41-F6D9932A6879}" dt="2022-11-14T15:45:05.083" v="155"/>
          <ac:spMkLst>
            <pc:docMk/>
            <pc:sldMk cId="2315414696" sldId="2147477256"/>
            <ac:spMk id="3" creationId="{9B97F410-73E7-68E2-2A9F-9F639F4FBD39}"/>
          </ac:spMkLst>
        </pc:spChg>
      </pc:sldChg>
      <pc:sldChg chg="addSp modSp mod">
        <pc:chgData name="Jacob Jeppson" userId="d02a641b-a2e0-44eb-bd41-67c87ed21935" providerId="ADAL" clId="{D70AE7F9-97C7-4213-8E41-F6D9932A6879}" dt="2022-11-14T15:47:01.884" v="165" actId="14100"/>
        <pc:sldMkLst>
          <pc:docMk/>
          <pc:sldMk cId="1297650632" sldId="2147477259"/>
        </pc:sldMkLst>
        <pc:spChg chg="add mod">
          <ac:chgData name="Jacob Jeppson" userId="d02a641b-a2e0-44eb-bd41-67c87ed21935" providerId="ADAL" clId="{D70AE7F9-97C7-4213-8E41-F6D9932A6879}" dt="2022-11-14T15:47:01.884" v="165" actId="14100"/>
          <ac:spMkLst>
            <pc:docMk/>
            <pc:sldMk cId="1297650632" sldId="2147477259"/>
            <ac:spMk id="12" creationId="{B0C8CFB4-C5D4-3DA6-8362-EC2AD00B3EAC}"/>
          </ac:spMkLst>
        </pc:spChg>
        <pc:picChg chg="add mod">
          <ac:chgData name="Jacob Jeppson" userId="d02a641b-a2e0-44eb-bd41-67c87ed21935" providerId="ADAL" clId="{D70AE7F9-97C7-4213-8E41-F6D9932A6879}" dt="2022-11-14T15:39:39.261" v="40"/>
          <ac:picMkLst>
            <pc:docMk/>
            <pc:sldMk cId="1297650632" sldId="2147477259"/>
            <ac:picMk id="6" creationId="{E0000722-1567-0E76-2404-92B51E28F86F}"/>
          </ac:picMkLst>
        </pc:picChg>
        <pc:picChg chg="add mod">
          <ac:chgData name="Jacob Jeppson" userId="d02a641b-a2e0-44eb-bd41-67c87ed21935" providerId="ADAL" clId="{D70AE7F9-97C7-4213-8E41-F6D9932A6879}" dt="2022-11-14T15:39:39.261" v="40"/>
          <ac:picMkLst>
            <pc:docMk/>
            <pc:sldMk cId="1297650632" sldId="2147477259"/>
            <ac:picMk id="8" creationId="{9632F19B-2483-2283-D2CA-C4A97240137D}"/>
          </ac:picMkLst>
        </pc:picChg>
        <pc:picChg chg="add mod">
          <ac:chgData name="Jacob Jeppson" userId="d02a641b-a2e0-44eb-bd41-67c87ed21935" providerId="ADAL" clId="{D70AE7F9-97C7-4213-8E41-F6D9932A6879}" dt="2022-11-14T15:39:39.261" v="40"/>
          <ac:picMkLst>
            <pc:docMk/>
            <pc:sldMk cId="1297650632" sldId="2147477259"/>
            <ac:picMk id="9" creationId="{24FE75D0-19D9-0B1A-82AD-3E3C0CC6F97B}"/>
          </ac:picMkLst>
        </pc:picChg>
        <pc:picChg chg="add mod">
          <ac:chgData name="Jacob Jeppson" userId="d02a641b-a2e0-44eb-bd41-67c87ed21935" providerId="ADAL" clId="{D70AE7F9-97C7-4213-8E41-F6D9932A6879}" dt="2022-11-14T15:39:39.261" v="40"/>
          <ac:picMkLst>
            <pc:docMk/>
            <pc:sldMk cId="1297650632" sldId="2147477259"/>
            <ac:picMk id="10" creationId="{68EE1E79-2683-84CD-0EA4-61E66C30D86D}"/>
          </ac:picMkLst>
        </pc:picChg>
        <pc:picChg chg="add mod">
          <ac:chgData name="Jacob Jeppson" userId="d02a641b-a2e0-44eb-bd41-67c87ed21935" providerId="ADAL" clId="{D70AE7F9-97C7-4213-8E41-F6D9932A6879}" dt="2022-11-14T15:39:39.261" v="40"/>
          <ac:picMkLst>
            <pc:docMk/>
            <pc:sldMk cId="1297650632" sldId="2147477259"/>
            <ac:picMk id="11" creationId="{E14F2682-3765-29AD-53E8-D68AC17ECEDE}"/>
          </ac:picMkLst>
        </pc:picChg>
      </pc:sldChg>
      <pc:sldChg chg="del">
        <pc:chgData name="Jacob Jeppson" userId="d02a641b-a2e0-44eb-bd41-67c87ed21935" providerId="ADAL" clId="{D70AE7F9-97C7-4213-8E41-F6D9932A6879}" dt="2022-11-14T15:47:07.545" v="167" actId="47"/>
        <pc:sldMkLst>
          <pc:docMk/>
          <pc:sldMk cId="2947800630" sldId="2147477261"/>
        </pc:sldMkLst>
      </pc:sldChg>
      <pc:sldChg chg="del">
        <pc:chgData name="Jacob Jeppson" userId="d02a641b-a2e0-44eb-bd41-67c87ed21935" providerId="ADAL" clId="{D70AE7F9-97C7-4213-8E41-F6D9932A6879}" dt="2022-11-14T15:47:41.521" v="174" actId="47"/>
        <pc:sldMkLst>
          <pc:docMk/>
          <pc:sldMk cId="2480316513" sldId="2147477263"/>
        </pc:sldMkLst>
      </pc:sldChg>
      <pc:sldChg chg="del">
        <pc:chgData name="Jacob Jeppson" userId="d02a641b-a2e0-44eb-bd41-67c87ed21935" providerId="ADAL" clId="{D70AE7F9-97C7-4213-8E41-F6D9932A6879}" dt="2022-11-14T15:47:56.260" v="177" actId="47"/>
        <pc:sldMkLst>
          <pc:docMk/>
          <pc:sldMk cId="4121409473" sldId="2147477265"/>
        </pc:sldMkLst>
      </pc:sldChg>
      <pc:sldChg chg="del">
        <pc:chgData name="Jacob Jeppson" userId="d02a641b-a2e0-44eb-bd41-67c87ed21935" providerId="ADAL" clId="{D70AE7F9-97C7-4213-8E41-F6D9932A6879}" dt="2022-11-14T15:48:11.070" v="180" actId="47"/>
        <pc:sldMkLst>
          <pc:docMk/>
          <pc:sldMk cId="1080612230" sldId="2147477267"/>
        </pc:sldMkLst>
      </pc:sldChg>
      <pc:sldChg chg="del">
        <pc:chgData name="Jacob Jeppson" userId="d02a641b-a2e0-44eb-bd41-67c87ed21935" providerId="ADAL" clId="{D70AE7F9-97C7-4213-8E41-F6D9932A6879}" dt="2022-11-14T15:48:22.226" v="183" actId="47"/>
        <pc:sldMkLst>
          <pc:docMk/>
          <pc:sldMk cId="1757590741" sldId="2147477269"/>
        </pc:sldMkLst>
      </pc:sldChg>
      <pc:sldChg chg="modSp mod">
        <pc:chgData name="Jacob Jeppson" userId="d02a641b-a2e0-44eb-bd41-67c87ed21935" providerId="ADAL" clId="{D70AE7F9-97C7-4213-8E41-F6D9932A6879}" dt="2022-11-14T15:45:16.049" v="156"/>
        <pc:sldMkLst>
          <pc:docMk/>
          <pc:sldMk cId="466162450" sldId="2147477271"/>
        </pc:sldMkLst>
        <pc:spChg chg="mod">
          <ac:chgData name="Jacob Jeppson" userId="d02a641b-a2e0-44eb-bd41-67c87ed21935" providerId="ADAL" clId="{D70AE7F9-97C7-4213-8E41-F6D9932A6879}" dt="2022-11-14T15:45:16.049" v="156"/>
          <ac:spMkLst>
            <pc:docMk/>
            <pc:sldMk cId="466162450" sldId="2147477271"/>
            <ac:spMk id="3" creationId="{9B97F410-73E7-68E2-2A9F-9F639F4FBD39}"/>
          </ac:spMkLst>
        </pc:spChg>
      </pc:sldChg>
      <pc:sldChg chg="addSp modSp mod">
        <pc:chgData name="Jacob Jeppson" userId="d02a641b-a2e0-44eb-bd41-67c87ed21935" providerId="ADAL" clId="{D70AE7F9-97C7-4213-8E41-F6D9932A6879}" dt="2022-11-14T15:51:17.486" v="198" actId="14100"/>
        <pc:sldMkLst>
          <pc:docMk/>
          <pc:sldMk cId="2674722468" sldId="2147477275"/>
        </pc:sldMkLst>
        <pc:spChg chg="add mod">
          <ac:chgData name="Jacob Jeppson" userId="d02a641b-a2e0-44eb-bd41-67c87ed21935" providerId="ADAL" clId="{D70AE7F9-97C7-4213-8E41-F6D9932A6879}" dt="2022-11-14T15:51:17.486" v="198" actId="14100"/>
          <ac:spMkLst>
            <pc:docMk/>
            <pc:sldMk cId="2674722468" sldId="2147477275"/>
            <ac:spMk id="13" creationId="{57909D57-6F39-AFBB-8736-2DE9B3A6DE0F}"/>
          </ac:spMkLst>
        </pc:spChg>
        <pc:picChg chg="add mod">
          <ac:chgData name="Jacob Jeppson" userId="d02a641b-a2e0-44eb-bd41-67c87ed21935" providerId="ADAL" clId="{D70AE7F9-97C7-4213-8E41-F6D9932A6879}" dt="2022-11-14T15:40:12.196" v="49"/>
          <ac:picMkLst>
            <pc:docMk/>
            <pc:sldMk cId="2674722468" sldId="2147477275"/>
            <ac:picMk id="8" creationId="{6D9393B8-AD81-EAD5-9947-807B0EC56485}"/>
          </ac:picMkLst>
        </pc:picChg>
        <pc:picChg chg="add mod">
          <ac:chgData name="Jacob Jeppson" userId="d02a641b-a2e0-44eb-bd41-67c87ed21935" providerId="ADAL" clId="{D70AE7F9-97C7-4213-8E41-F6D9932A6879}" dt="2022-11-14T15:40:12.196" v="49"/>
          <ac:picMkLst>
            <pc:docMk/>
            <pc:sldMk cId="2674722468" sldId="2147477275"/>
            <ac:picMk id="9" creationId="{EED50755-0816-6896-CA55-D04785C115A5}"/>
          </ac:picMkLst>
        </pc:picChg>
        <pc:picChg chg="add mod">
          <ac:chgData name="Jacob Jeppson" userId="d02a641b-a2e0-44eb-bd41-67c87ed21935" providerId="ADAL" clId="{D70AE7F9-97C7-4213-8E41-F6D9932A6879}" dt="2022-11-14T15:40:12.196" v="49"/>
          <ac:picMkLst>
            <pc:docMk/>
            <pc:sldMk cId="2674722468" sldId="2147477275"/>
            <ac:picMk id="10" creationId="{EC33CCAC-984D-8399-D21C-5D8FC48342BA}"/>
          </ac:picMkLst>
        </pc:picChg>
        <pc:picChg chg="add mod">
          <ac:chgData name="Jacob Jeppson" userId="d02a641b-a2e0-44eb-bd41-67c87ed21935" providerId="ADAL" clId="{D70AE7F9-97C7-4213-8E41-F6D9932A6879}" dt="2022-11-14T15:40:12.196" v="49"/>
          <ac:picMkLst>
            <pc:docMk/>
            <pc:sldMk cId="2674722468" sldId="2147477275"/>
            <ac:picMk id="11" creationId="{2F4AE9F1-D2D2-390D-3072-8CC920455C7A}"/>
          </ac:picMkLst>
        </pc:picChg>
        <pc:picChg chg="add mod">
          <ac:chgData name="Jacob Jeppson" userId="d02a641b-a2e0-44eb-bd41-67c87ed21935" providerId="ADAL" clId="{D70AE7F9-97C7-4213-8E41-F6D9932A6879}" dt="2022-11-14T15:40:12.196" v="49"/>
          <ac:picMkLst>
            <pc:docMk/>
            <pc:sldMk cId="2674722468" sldId="2147477275"/>
            <ac:picMk id="12" creationId="{36BDC3D2-9D38-6D13-0090-F4F86A67283F}"/>
          </ac:picMkLst>
        </pc:picChg>
      </pc:sldChg>
      <pc:sldChg chg="addSp modSp mod">
        <pc:chgData name="Jacob Jeppson" userId="d02a641b-a2e0-44eb-bd41-67c87ed21935" providerId="ADAL" clId="{D70AE7F9-97C7-4213-8E41-F6D9932A6879}" dt="2022-11-14T15:51:39.367" v="214" actId="20577"/>
        <pc:sldMkLst>
          <pc:docMk/>
          <pc:sldMk cId="1225103568" sldId="2147477277"/>
        </pc:sldMkLst>
        <pc:spChg chg="mod">
          <ac:chgData name="Jacob Jeppson" userId="d02a641b-a2e0-44eb-bd41-67c87ed21935" providerId="ADAL" clId="{D70AE7F9-97C7-4213-8E41-F6D9932A6879}" dt="2022-11-14T15:51:39.367" v="214" actId="20577"/>
          <ac:spMkLst>
            <pc:docMk/>
            <pc:sldMk cId="1225103568" sldId="2147477277"/>
            <ac:spMk id="2" creationId="{2350CDA3-8323-761F-E0B4-7E0A71D10F10}"/>
          </ac:spMkLst>
        </pc:spChg>
        <pc:spChg chg="add mod">
          <ac:chgData name="Jacob Jeppson" userId="d02a641b-a2e0-44eb-bd41-67c87ed21935" providerId="ADAL" clId="{D70AE7F9-97C7-4213-8E41-F6D9932A6879}" dt="2022-11-14T15:51:21.139" v="199"/>
          <ac:spMkLst>
            <pc:docMk/>
            <pc:sldMk cId="1225103568" sldId="2147477277"/>
            <ac:spMk id="10" creationId="{0E6299C8-2292-1C11-E86C-241A1F00A9C8}"/>
          </ac:spMkLst>
        </pc:spChg>
        <pc:picChg chg="add mod">
          <ac:chgData name="Jacob Jeppson" userId="d02a641b-a2e0-44eb-bd41-67c87ed21935" providerId="ADAL" clId="{D70AE7F9-97C7-4213-8E41-F6D9932A6879}" dt="2022-11-14T15:40:14.774" v="50"/>
          <ac:picMkLst>
            <pc:docMk/>
            <pc:sldMk cId="1225103568" sldId="2147477277"/>
            <ac:picMk id="5" creationId="{0C7BC70D-0420-C846-289E-404F0345DD23}"/>
          </ac:picMkLst>
        </pc:picChg>
        <pc:picChg chg="add mod">
          <ac:chgData name="Jacob Jeppson" userId="d02a641b-a2e0-44eb-bd41-67c87ed21935" providerId="ADAL" clId="{D70AE7F9-97C7-4213-8E41-F6D9932A6879}" dt="2022-11-14T15:40:14.774" v="50"/>
          <ac:picMkLst>
            <pc:docMk/>
            <pc:sldMk cId="1225103568" sldId="2147477277"/>
            <ac:picMk id="6" creationId="{100CD4B5-B4F5-EAC2-245E-8D81924C3BA1}"/>
          </ac:picMkLst>
        </pc:picChg>
        <pc:picChg chg="add mod">
          <ac:chgData name="Jacob Jeppson" userId="d02a641b-a2e0-44eb-bd41-67c87ed21935" providerId="ADAL" clId="{D70AE7F9-97C7-4213-8E41-F6D9932A6879}" dt="2022-11-14T15:40:14.774" v="50"/>
          <ac:picMkLst>
            <pc:docMk/>
            <pc:sldMk cId="1225103568" sldId="2147477277"/>
            <ac:picMk id="7" creationId="{AA4B954E-E724-DF42-A355-C31C3A39EC50}"/>
          </ac:picMkLst>
        </pc:picChg>
        <pc:picChg chg="add mod">
          <ac:chgData name="Jacob Jeppson" userId="d02a641b-a2e0-44eb-bd41-67c87ed21935" providerId="ADAL" clId="{D70AE7F9-97C7-4213-8E41-F6D9932A6879}" dt="2022-11-14T15:40:14.774" v="50"/>
          <ac:picMkLst>
            <pc:docMk/>
            <pc:sldMk cId="1225103568" sldId="2147477277"/>
            <ac:picMk id="8" creationId="{6BCCF066-840E-1EBC-6172-9FD590712518}"/>
          </ac:picMkLst>
        </pc:picChg>
        <pc:picChg chg="add mod">
          <ac:chgData name="Jacob Jeppson" userId="d02a641b-a2e0-44eb-bd41-67c87ed21935" providerId="ADAL" clId="{D70AE7F9-97C7-4213-8E41-F6D9932A6879}" dt="2022-11-14T15:40:14.774" v="50"/>
          <ac:picMkLst>
            <pc:docMk/>
            <pc:sldMk cId="1225103568" sldId="2147477277"/>
            <ac:picMk id="9" creationId="{BDBF05C5-4668-453A-14EF-1455CC81F642}"/>
          </ac:picMkLst>
        </pc:picChg>
      </pc:sldChg>
      <pc:sldChg chg="modSp mod">
        <pc:chgData name="Jacob Jeppson" userId="d02a641b-a2e0-44eb-bd41-67c87ed21935" providerId="ADAL" clId="{D70AE7F9-97C7-4213-8E41-F6D9932A6879}" dt="2022-11-14T15:46:36.062" v="162"/>
        <pc:sldMkLst>
          <pc:docMk/>
          <pc:sldMk cId="3341220969" sldId="2147477285"/>
        </pc:sldMkLst>
        <pc:spChg chg="mod">
          <ac:chgData name="Jacob Jeppson" userId="d02a641b-a2e0-44eb-bd41-67c87ed21935" providerId="ADAL" clId="{D70AE7F9-97C7-4213-8E41-F6D9932A6879}" dt="2022-11-14T15:46:36.062" v="162"/>
          <ac:spMkLst>
            <pc:docMk/>
            <pc:sldMk cId="3341220969" sldId="2147477285"/>
            <ac:spMk id="3" creationId="{9B97F410-73E7-68E2-2A9F-9F639F4FBD39}"/>
          </ac:spMkLst>
        </pc:spChg>
      </pc:sldChg>
      <pc:sldChg chg="addSp modSp mod">
        <pc:chgData name="Jacob Jeppson" userId="d02a641b-a2e0-44eb-bd41-67c87ed21935" providerId="ADAL" clId="{D70AE7F9-97C7-4213-8E41-F6D9932A6879}" dt="2022-11-14T15:52:31.741" v="224" actId="14100"/>
        <pc:sldMkLst>
          <pc:docMk/>
          <pc:sldMk cId="4203240993" sldId="2147477288"/>
        </pc:sldMkLst>
        <pc:spChg chg="add mod">
          <ac:chgData name="Jacob Jeppson" userId="d02a641b-a2e0-44eb-bd41-67c87ed21935" providerId="ADAL" clId="{D70AE7F9-97C7-4213-8E41-F6D9932A6879}" dt="2022-11-14T15:52:31.741" v="224" actId="14100"/>
          <ac:spMkLst>
            <pc:docMk/>
            <pc:sldMk cId="4203240993" sldId="2147477288"/>
            <ac:spMk id="13" creationId="{BD2E5D91-790D-2B6C-34FC-21320E13B389}"/>
          </ac:spMkLst>
        </pc:spChg>
        <pc:picChg chg="add mod">
          <ac:chgData name="Jacob Jeppson" userId="d02a641b-a2e0-44eb-bd41-67c87ed21935" providerId="ADAL" clId="{D70AE7F9-97C7-4213-8E41-F6D9932A6879}" dt="2022-11-14T15:40:42.055" v="56"/>
          <ac:picMkLst>
            <pc:docMk/>
            <pc:sldMk cId="4203240993" sldId="2147477288"/>
            <ac:picMk id="8" creationId="{20DF5373-F196-B39D-321D-DB1D684F9079}"/>
          </ac:picMkLst>
        </pc:picChg>
        <pc:picChg chg="add mod">
          <ac:chgData name="Jacob Jeppson" userId="d02a641b-a2e0-44eb-bd41-67c87ed21935" providerId="ADAL" clId="{D70AE7F9-97C7-4213-8E41-F6D9932A6879}" dt="2022-11-14T15:40:42.055" v="56"/>
          <ac:picMkLst>
            <pc:docMk/>
            <pc:sldMk cId="4203240993" sldId="2147477288"/>
            <ac:picMk id="9" creationId="{3545A70A-E68D-B71A-9FFC-CB73E46BD29D}"/>
          </ac:picMkLst>
        </pc:picChg>
        <pc:picChg chg="add mod">
          <ac:chgData name="Jacob Jeppson" userId="d02a641b-a2e0-44eb-bd41-67c87ed21935" providerId="ADAL" clId="{D70AE7F9-97C7-4213-8E41-F6D9932A6879}" dt="2022-11-14T15:40:42.055" v="56"/>
          <ac:picMkLst>
            <pc:docMk/>
            <pc:sldMk cId="4203240993" sldId="2147477288"/>
            <ac:picMk id="10" creationId="{6761AD10-4DD1-E7B2-AEAB-2D02F88CB6FB}"/>
          </ac:picMkLst>
        </pc:picChg>
        <pc:picChg chg="add mod">
          <ac:chgData name="Jacob Jeppson" userId="d02a641b-a2e0-44eb-bd41-67c87ed21935" providerId="ADAL" clId="{D70AE7F9-97C7-4213-8E41-F6D9932A6879}" dt="2022-11-14T15:40:42.055" v="56"/>
          <ac:picMkLst>
            <pc:docMk/>
            <pc:sldMk cId="4203240993" sldId="2147477288"/>
            <ac:picMk id="11" creationId="{1C4A5D5A-360F-6E44-E970-47F463275F37}"/>
          </ac:picMkLst>
        </pc:picChg>
        <pc:picChg chg="add mod">
          <ac:chgData name="Jacob Jeppson" userId="d02a641b-a2e0-44eb-bd41-67c87ed21935" providerId="ADAL" clId="{D70AE7F9-97C7-4213-8E41-F6D9932A6879}" dt="2022-11-14T15:40:42.055" v="56"/>
          <ac:picMkLst>
            <pc:docMk/>
            <pc:sldMk cId="4203240993" sldId="2147477288"/>
            <ac:picMk id="12" creationId="{2C400842-48DB-17FE-5C62-77FE7C0922D6}"/>
          </ac:picMkLst>
        </pc:picChg>
      </pc:sldChg>
      <pc:sldChg chg="addSp modSp mod">
        <pc:chgData name="Jacob Jeppson" userId="d02a641b-a2e0-44eb-bd41-67c87ed21935" providerId="ADAL" clId="{D70AE7F9-97C7-4213-8E41-F6D9932A6879}" dt="2022-11-14T15:52:21.062" v="221" actId="1076"/>
        <pc:sldMkLst>
          <pc:docMk/>
          <pc:sldMk cId="3851989831" sldId="2147477292"/>
        </pc:sldMkLst>
        <pc:spChg chg="add mod">
          <ac:chgData name="Jacob Jeppson" userId="d02a641b-a2e0-44eb-bd41-67c87ed21935" providerId="ADAL" clId="{D70AE7F9-97C7-4213-8E41-F6D9932A6879}" dt="2022-11-14T15:52:21.062" v="221" actId="1076"/>
          <ac:spMkLst>
            <pc:docMk/>
            <pc:sldMk cId="3851989831" sldId="2147477292"/>
            <ac:spMk id="11" creationId="{4D907558-954B-15CB-5E17-7B4DB6519BC2}"/>
          </ac:spMkLst>
        </pc:spChg>
        <pc:picChg chg="add mod">
          <ac:chgData name="Jacob Jeppson" userId="d02a641b-a2e0-44eb-bd41-67c87ed21935" providerId="ADAL" clId="{D70AE7F9-97C7-4213-8E41-F6D9932A6879}" dt="2022-11-14T15:40:24.076" v="53"/>
          <ac:picMkLst>
            <pc:docMk/>
            <pc:sldMk cId="3851989831" sldId="2147477292"/>
            <ac:picMk id="6" creationId="{36973297-745A-FE76-499D-EB0D7EAD0AB7}"/>
          </ac:picMkLst>
        </pc:picChg>
        <pc:picChg chg="add mod">
          <ac:chgData name="Jacob Jeppson" userId="d02a641b-a2e0-44eb-bd41-67c87ed21935" providerId="ADAL" clId="{D70AE7F9-97C7-4213-8E41-F6D9932A6879}" dt="2022-11-14T15:40:24.076" v="53"/>
          <ac:picMkLst>
            <pc:docMk/>
            <pc:sldMk cId="3851989831" sldId="2147477292"/>
            <ac:picMk id="7" creationId="{7CBBFBCD-1DA8-B139-A684-8DECCBB6ED86}"/>
          </ac:picMkLst>
        </pc:picChg>
        <pc:picChg chg="add mod">
          <ac:chgData name="Jacob Jeppson" userId="d02a641b-a2e0-44eb-bd41-67c87ed21935" providerId="ADAL" clId="{D70AE7F9-97C7-4213-8E41-F6D9932A6879}" dt="2022-11-14T15:40:24.076" v="53"/>
          <ac:picMkLst>
            <pc:docMk/>
            <pc:sldMk cId="3851989831" sldId="2147477292"/>
            <ac:picMk id="8" creationId="{8AE403A5-7A3A-E532-93DF-9725C51B4D55}"/>
          </ac:picMkLst>
        </pc:picChg>
        <pc:picChg chg="add mod">
          <ac:chgData name="Jacob Jeppson" userId="d02a641b-a2e0-44eb-bd41-67c87ed21935" providerId="ADAL" clId="{D70AE7F9-97C7-4213-8E41-F6D9932A6879}" dt="2022-11-14T15:40:24.076" v="53"/>
          <ac:picMkLst>
            <pc:docMk/>
            <pc:sldMk cId="3851989831" sldId="2147477292"/>
            <ac:picMk id="9" creationId="{97BDFB03-E005-087C-CD5E-264990E512D5}"/>
          </ac:picMkLst>
        </pc:picChg>
        <pc:picChg chg="add mod">
          <ac:chgData name="Jacob Jeppson" userId="d02a641b-a2e0-44eb-bd41-67c87ed21935" providerId="ADAL" clId="{D70AE7F9-97C7-4213-8E41-F6D9932A6879}" dt="2022-11-14T15:40:24.076" v="53"/>
          <ac:picMkLst>
            <pc:docMk/>
            <pc:sldMk cId="3851989831" sldId="2147477292"/>
            <ac:picMk id="10" creationId="{5EE014B1-F288-BB08-03CE-2FA818326E86}"/>
          </ac:picMkLst>
        </pc:picChg>
      </pc:sldChg>
      <pc:sldChg chg="addSp modSp mod">
        <pc:chgData name="Jacob Jeppson" userId="d02a641b-a2e0-44eb-bd41-67c87ed21935" providerId="ADAL" clId="{D70AE7F9-97C7-4213-8E41-F6D9932A6879}" dt="2022-11-14T15:40:36.329" v="55" actId="732"/>
        <pc:sldMkLst>
          <pc:docMk/>
          <pc:sldMk cId="1986870804" sldId="2147477293"/>
        </pc:sldMkLst>
        <pc:picChg chg="add mod">
          <ac:chgData name="Jacob Jeppson" userId="d02a641b-a2e0-44eb-bd41-67c87ed21935" providerId="ADAL" clId="{D70AE7F9-97C7-4213-8E41-F6D9932A6879}" dt="2022-11-14T15:40:26.848" v="54"/>
          <ac:picMkLst>
            <pc:docMk/>
            <pc:sldMk cId="1986870804" sldId="2147477293"/>
            <ac:picMk id="3" creationId="{09E2CA7E-8F72-DE14-BBF7-81DA5A4C20E1}"/>
          </ac:picMkLst>
        </pc:picChg>
        <pc:picChg chg="mod modCrop">
          <ac:chgData name="Jacob Jeppson" userId="d02a641b-a2e0-44eb-bd41-67c87ed21935" providerId="ADAL" clId="{D70AE7F9-97C7-4213-8E41-F6D9932A6879}" dt="2022-11-14T15:40:36.329" v="55" actId="732"/>
          <ac:picMkLst>
            <pc:docMk/>
            <pc:sldMk cId="1986870804" sldId="2147477293"/>
            <ac:picMk id="4" creationId="{1E9C96F6-CE9E-5584-1255-B4697FFE6BC9}"/>
          </ac:picMkLst>
        </pc:picChg>
        <pc:picChg chg="add mod">
          <ac:chgData name="Jacob Jeppson" userId="d02a641b-a2e0-44eb-bd41-67c87ed21935" providerId="ADAL" clId="{D70AE7F9-97C7-4213-8E41-F6D9932A6879}" dt="2022-11-14T15:40:26.848" v="54"/>
          <ac:picMkLst>
            <pc:docMk/>
            <pc:sldMk cId="1986870804" sldId="2147477293"/>
            <ac:picMk id="5" creationId="{74334946-22D3-495A-2809-A630CE4671B5}"/>
          </ac:picMkLst>
        </pc:picChg>
        <pc:picChg chg="add mod">
          <ac:chgData name="Jacob Jeppson" userId="d02a641b-a2e0-44eb-bd41-67c87ed21935" providerId="ADAL" clId="{D70AE7F9-97C7-4213-8E41-F6D9932A6879}" dt="2022-11-14T15:40:26.848" v="54"/>
          <ac:picMkLst>
            <pc:docMk/>
            <pc:sldMk cId="1986870804" sldId="2147477293"/>
            <ac:picMk id="6" creationId="{5739CF17-67A3-66FA-2E8E-130702EF86E0}"/>
          </ac:picMkLst>
        </pc:picChg>
        <pc:picChg chg="add mod">
          <ac:chgData name="Jacob Jeppson" userId="d02a641b-a2e0-44eb-bd41-67c87ed21935" providerId="ADAL" clId="{D70AE7F9-97C7-4213-8E41-F6D9932A6879}" dt="2022-11-14T15:40:26.848" v="54"/>
          <ac:picMkLst>
            <pc:docMk/>
            <pc:sldMk cId="1986870804" sldId="2147477293"/>
            <ac:picMk id="7" creationId="{CF36AE77-6792-85A3-5020-AEFB0F72D639}"/>
          </ac:picMkLst>
        </pc:picChg>
        <pc:picChg chg="add mod">
          <ac:chgData name="Jacob Jeppson" userId="d02a641b-a2e0-44eb-bd41-67c87ed21935" providerId="ADAL" clId="{D70AE7F9-97C7-4213-8E41-F6D9932A6879}" dt="2022-11-14T15:40:26.848" v="54"/>
          <ac:picMkLst>
            <pc:docMk/>
            <pc:sldMk cId="1986870804" sldId="2147477293"/>
            <ac:picMk id="8" creationId="{CEA26E96-D88E-50E8-5DAD-E1D5AEC49750}"/>
          </ac:picMkLst>
        </pc:picChg>
      </pc:sldChg>
      <pc:sldChg chg="del">
        <pc:chgData name="Jacob Jeppson" userId="d02a641b-a2e0-44eb-bd41-67c87ed21935" providerId="ADAL" clId="{D70AE7F9-97C7-4213-8E41-F6D9932A6879}" dt="2022-11-14T15:39:54.678" v="46" actId="47"/>
        <pc:sldMkLst>
          <pc:docMk/>
          <pc:sldMk cId="3124962037" sldId="2147477298"/>
        </pc:sldMkLst>
      </pc:sldChg>
      <pc:sldChg chg="addSp modSp mod">
        <pc:chgData name="Jacob Jeppson" userId="d02a641b-a2e0-44eb-bd41-67c87ed21935" providerId="ADAL" clId="{D70AE7F9-97C7-4213-8E41-F6D9932A6879}" dt="2022-11-14T15:51:49.987" v="217" actId="14100"/>
        <pc:sldMkLst>
          <pc:docMk/>
          <pc:sldMk cId="2804546983" sldId="2147477299"/>
        </pc:sldMkLst>
        <pc:spChg chg="add mod">
          <ac:chgData name="Jacob Jeppson" userId="d02a641b-a2e0-44eb-bd41-67c87ed21935" providerId="ADAL" clId="{D70AE7F9-97C7-4213-8E41-F6D9932A6879}" dt="2022-11-14T15:51:49.987" v="217" actId="14100"/>
          <ac:spMkLst>
            <pc:docMk/>
            <pc:sldMk cId="2804546983" sldId="2147477299"/>
            <ac:spMk id="8" creationId="{EE6663E2-D81D-38DB-53A9-5C1355DC7E8D}"/>
          </ac:spMkLst>
        </pc:spChg>
        <pc:picChg chg="add mod">
          <ac:chgData name="Jacob Jeppson" userId="d02a641b-a2e0-44eb-bd41-67c87ed21935" providerId="ADAL" clId="{D70AE7F9-97C7-4213-8E41-F6D9932A6879}" dt="2022-11-14T15:40:16.893" v="51"/>
          <ac:picMkLst>
            <pc:docMk/>
            <pc:sldMk cId="2804546983" sldId="2147477299"/>
            <ac:picMk id="2" creationId="{B18A1B3A-E416-93FD-EAD4-0D69C94A3A1A}"/>
          </ac:picMkLst>
        </pc:picChg>
        <pc:picChg chg="add mod">
          <ac:chgData name="Jacob Jeppson" userId="d02a641b-a2e0-44eb-bd41-67c87ed21935" providerId="ADAL" clId="{D70AE7F9-97C7-4213-8E41-F6D9932A6879}" dt="2022-11-14T15:40:16.893" v="51"/>
          <ac:picMkLst>
            <pc:docMk/>
            <pc:sldMk cId="2804546983" sldId="2147477299"/>
            <ac:picMk id="3" creationId="{81014A63-CD7D-7A64-02AF-11B2D3B59D7B}"/>
          </ac:picMkLst>
        </pc:picChg>
        <pc:picChg chg="add mod">
          <ac:chgData name="Jacob Jeppson" userId="d02a641b-a2e0-44eb-bd41-67c87ed21935" providerId="ADAL" clId="{D70AE7F9-97C7-4213-8E41-F6D9932A6879}" dt="2022-11-14T15:40:16.893" v="51"/>
          <ac:picMkLst>
            <pc:docMk/>
            <pc:sldMk cId="2804546983" sldId="2147477299"/>
            <ac:picMk id="4" creationId="{04396C5C-08E3-F3B9-B6D1-E266CE4FDBE1}"/>
          </ac:picMkLst>
        </pc:picChg>
        <pc:picChg chg="add mod">
          <ac:chgData name="Jacob Jeppson" userId="d02a641b-a2e0-44eb-bd41-67c87ed21935" providerId="ADAL" clId="{D70AE7F9-97C7-4213-8E41-F6D9932A6879}" dt="2022-11-14T15:40:16.893" v="51"/>
          <ac:picMkLst>
            <pc:docMk/>
            <pc:sldMk cId="2804546983" sldId="2147477299"/>
            <ac:picMk id="5" creationId="{99FD5EEA-CAD6-A0F8-F1F4-F234634A4189}"/>
          </ac:picMkLst>
        </pc:picChg>
        <pc:picChg chg="add mod">
          <ac:chgData name="Jacob Jeppson" userId="d02a641b-a2e0-44eb-bd41-67c87ed21935" providerId="ADAL" clId="{D70AE7F9-97C7-4213-8E41-F6D9932A6879}" dt="2022-11-14T15:40:16.893" v="51"/>
          <ac:picMkLst>
            <pc:docMk/>
            <pc:sldMk cId="2804546983" sldId="2147477299"/>
            <ac:picMk id="7" creationId="{B9C6C507-8971-BBAB-19D7-755E26C585A5}"/>
          </ac:picMkLst>
        </pc:picChg>
      </pc:sldChg>
      <pc:sldChg chg="addSp modSp mod">
        <pc:chgData name="Jacob Jeppson" userId="d02a641b-a2e0-44eb-bd41-67c87ed21935" providerId="ADAL" clId="{D70AE7F9-97C7-4213-8E41-F6D9932A6879}" dt="2022-11-14T15:51:59.934" v="219" actId="1076"/>
        <pc:sldMkLst>
          <pc:docMk/>
          <pc:sldMk cId="3785007721" sldId="2147477300"/>
        </pc:sldMkLst>
        <pc:spChg chg="add mod">
          <ac:chgData name="Jacob Jeppson" userId="d02a641b-a2e0-44eb-bd41-67c87ed21935" providerId="ADAL" clId="{D70AE7F9-97C7-4213-8E41-F6D9932A6879}" dt="2022-11-14T15:51:59.934" v="219" actId="1076"/>
          <ac:spMkLst>
            <pc:docMk/>
            <pc:sldMk cId="3785007721" sldId="2147477300"/>
            <ac:spMk id="8" creationId="{B9F4855D-15C6-BEE0-C5F4-B751C456A4DA}"/>
          </ac:spMkLst>
        </pc:spChg>
        <pc:picChg chg="add mod">
          <ac:chgData name="Jacob Jeppson" userId="d02a641b-a2e0-44eb-bd41-67c87ed21935" providerId="ADAL" clId="{D70AE7F9-97C7-4213-8E41-F6D9932A6879}" dt="2022-11-14T15:40:18.330" v="52"/>
          <ac:picMkLst>
            <pc:docMk/>
            <pc:sldMk cId="3785007721" sldId="2147477300"/>
            <ac:picMk id="2" creationId="{DC1C8638-8CEB-427A-5A02-B644A852A41D}"/>
          </ac:picMkLst>
        </pc:picChg>
        <pc:picChg chg="add mod">
          <ac:chgData name="Jacob Jeppson" userId="d02a641b-a2e0-44eb-bd41-67c87ed21935" providerId="ADAL" clId="{D70AE7F9-97C7-4213-8E41-F6D9932A6879}" dt="2022-11-14T15:40:18.330" v="52"/>
          <ac:picMkLst>
            <pc:docMk/>
            <pc:sldMk cId="3785007721" sldId="2147477300"/>
            <ac:picMk id="3" creationId="{01E4D6DD-FF59-9486-9E5C-1BE15E91E3A0}"/>
          </ac:picMkLst>
        </pc:picChg>
        <pc:picChg chg="add mod">
          <ac:chgData name="Jacob Jeppson" userId="d02a641b-a2e0-44eb-bd41-67c87ed21935" providerId="ADAL" clId="{D70AE7F9-97C7-4213-8E41-F6D9932A6879}" dt="2022-11-14T15:40:18.330" v="52"/>
          <ac:picMkLst>
            <pc:docMk/>
            <pc:sldMk cId="3785007721" sldId="2147477300"/>
            <ac:picMk id="4" creationId="{375C2291-5B14-B32E-7616-7B6DE3639A29}"/>
          </ac:picMkLst>
        </pc:picChg>
        <pc:picChg chg="add mod">
          <ac:chgData name="Jacob Jeppson" userId="d02a641b-a2e0-44eb-bd41-67c87ed21935" providerId="ADAL" clId="{D70AE7F9-97C7-4213-8E41-F6D9932A6879}" dt="2022-11-14T15:40:18.330" v="52"/>
          <ac:picMkLst>
            <pc:docMk/>
            <pc:sldMk cId="3785007721" sldId="2147477300"/>
            <ac:picMk id="5" creationId="{70417605-B16D-40ED-C9F9-7446E5D8AD1B}"/>
          </ac:picMkLst>
        </pc:picChg>
        <pc:picChg chg="add mod">
          <ac:chgData name="Jacob Jeppson" userId="d02a641b-a2e0-44eb-bd41-67c87ed21935" providerId="ADAL" clId="{D70AE7F9-97C7-4213-8E41-F6D9932A6879}" dt="2022-11-14T15:40:18.330" v="52"/>
          <ac:picMkLst>
            <pc:docMk/>
            <pc:sldMk cId="3785007721" sldId="2147477300"/>
            <ac:picMk id="7" creationId="{7E055975-5576-E994-A4A0-8806DC7DA151}"/>
          </ac:picMkLst>
        </pc:picChg>
      </pc:sldChg>
      <pc:sldChg chg="modSp add mod">
        <pc:chgData name="Jacob Jeppson" userId="d02a641b-a2e0-44eb-bd41-67c87ed21935" providerId="ADAL" clId="{D70AE7F9-97C7-4213-8E41-F6D9932A6879}" dt="2022-11-14T15:47:32.421" v="172" actId="14100"/>
        <pc:sldMkLst>
          <pc:docMk/>
          <pc:sldMk cId="3322279084" sldId="2147477301"/>
        </pc:sldMkLst>
        <pc:spChg chg="mod">
          <ac:chgData name="Jacob Jeppson" userId="d02a641b-a2e0-44eb-bd41-67c87ed21935" providerId="ADAL" clId="{D70AE7F9-97C7-4213-8E41-F6D9932A6879}" dt="2022-11-14T15:47:32.421" v="172" actId="14100"/>
          <ac:spMkLst>
            <pc:docMk/>
            <pc:sldMk cId="3322279084" sldId="2147477301"/>
            <ac:spMk id="12" creationId="{B0C8CFB4-C5D4-3DA6-8362-EC2AD00B3EAC}"/>
          </ac:spMkLst>
        </pc:spChg>
      </pc:sldChg>
      <pc:sldChg chg="modSp add mod">
        <pc:chgData name="Jacob Jeppson" userId="d02a641b-a2e0-44eb-bd41-67c87ed21935" providerId="ADAL" clId="{D70AE7F9-97C7-4213-8E41-F6D9932A6879}" dt="2022-11-14T15:47:50.043" v="175" actId="1076"/>
        <pc:sldMkLst>
          <pc:docMk/>
          <pc:sldMk cId="615792784" sldId="2147477302"/>
        </pc:sldMkLst>
        <pc:spChg chg="mod">
          <ac:chgData name="Jacob Jeppson" userId="d02a641b-a2e0-44eb-bd41-67c87ed21935" providerId="ADAL" clId="{D70AE7F9-97C7-4213-8E41-F6D9932A6879}" dt="2022-11-14T15:47:50.043" v="175" actId="1076"/>
          <ac:spMkLst>
            <pc:docMk/>
            <pc:sldMk cId="615792784" sldId="2147477302"/>
            <ac:spMk id="12" creationId="{B0C8CFB4-C5D4-3DA6-8362-EC2AD00B3EAC}"/>
          </ac:spMkLst>
        </pc:spChg>
      </pc:sldChg>
      <pc:sldChg chg="modSp add mod">
        <pc:chgData name="Jacob Jeppson" userId="d02a641b-a2e0-44eb-bd41-67c87ed21935" providerId="ADAL" clId="{D70AE7F9-97C7-4213-8E41-F6D9932A6879}" dt="2022-11-14T15:48:05.156" v="178" actId="1076"/>
        <pc:sldMkLst>
          <pc:docMk/>
          <pc:sldMk cId="464309124" sldId="2147477303"/>
        </pc:sldMkLst>
        <pc:spChg chg="mod">
          <ac:chgData name="Jacob Jeppson" userId="d02a641b-a2e0-44eb-bd41-67c87ed21935" providerId="ADAL" clId="{D70AE7F9-97C7-4213-8E41-F6D9932A6879}" dt="2022-11-14T15:48:05.156" v="178" actId="1076"/>
          <ac:spMkLst>
            <pc:docMk/>
            <pc:sldMk cId="464309124" sldId="2147477303"/>
            <ac:spMk id="12" creationId="{B0C8CFB4-C5D4-3DA6-8362-EC2AD00B3EAC}"/>
          </ac:spMkLst>
        </pc:spChg>
      </pc:sldChg>
      <pc:sldChg chg="modSp add mod">
        <pc:chgData name="Jacob Jeppson" userId="d02a641b-a2e0-44eb-bd41-67c87ed21935" providerId="ADAL" clId="{D70AE7F9-97C7-4213-8E41-F6D9932A6879}" dt="2022-11-14T15:48:17.156" v="181" actId="1076"/>
        <pc:sldMkLst>
          <pc:docMk/>
          <pc:sldMk cId="1231622358" sldId="2147477304"/>
        </pc:sldMkLst>
        <pc:spChg chg="mod">
          <ac:chgData name="Jacob Jeppson" userId="d02a641b-a2e0-44eb-bd41-67c87ed21935" providerId="ADAL" clId="{D70AE7F9-97C7-4213-8E41-F6D9932A6879}" dt="2022-11-14T15:48:17.156" v="181" actId="1076"/>
          <ac:spMkLst>
            <pc:docMk/>
            <pc:sldMk cId="1231622358" sldId="2147477304"/>
            <ac:spMk id="12" creationId="{B0C8CFB4-C5D4-3DA6-8362-EC2AD00B3EAC}"/>
          </ac:spMkLst>
        </pc:spChg>
      </pc:sldChg>
      <pc:sldChg chg="modSp add mod">
        <pc:chgData name="Jacob Jeppson" userId="d02a641b-a2e0-44eb-bd41-67c87ed21935" providerId="ADAL" clId="{D70AE7F9-97C7-4213-8E41-F6D9932A6879}" dt="2022-11-14T15:48:28.323" v="184" actId="1076"/>
        <pc:sldMkLst>
          <pc:docMk/>
          <pc:sldMk cId="629403940" sldId="2147477305"/>
        </pc:sldMkLst>
        <pc:spChg chg="mod">
          <ac:chgData name="Jacob Jeppson" userId="d02a641b-a2e0-44eb-bd41-67c87ed21935" providerId="ADAL" clId="{D70AE7F9-97C7-4213-8E41-F6D9932A6879}" dt="2022-11-14T15:48:28.323" v="184" actId="1076"/>
          <ac:spMkLst>
            <pc:docMk/>
            <pc:sldMk cId="629403940" sldId="2147477305"/>
            <ac:spMk id="12" creationId="{B0C8CFB4-C5D4-3DA6-8362-EC2AD00B3EAC}"/>
          </ac:spMkLst>
        </pc:spChg>
      </pc:sldChg>
      <pc:sldChg chg="add mod modClrScheme chgLayout">
        <pc:chgData name="Jacob Jeppson" userId="d02a641b-a2e0-44eb-bd41-67c87ed21935" providerId="ADAL" clId="{D70AE7F9-97C7-4213-8E41-F6D9932A6879}" dt="2022-11-14T15:53:54.524" v="227" actId="700"/>
        <pc:sldMkLst>
          <pc:docMk/>
          <pc:sldMk cId="4123433487" sldId="2147477306"/>
        </pc:sldMkLst>
      </pc:sldChg>
      <pc:sldChg chg="add mod modClrScheme chgLayout">
        <pc:chgData name="Jacob Jeppson" userId="d02a641b-a2e0-44eb-bd41-67c87ed21935" providerId="ADAL" clId="{D70AE7F9-97C7-4213-8E41-F6D9932A6879}" dt="2022-11-14T15:53:54.524" v="227" actId="700"/>
        <pc:sldMkLst>
          <pc:docMk/>
          <pc:sldMk cId="1816458505" sldId="2147477307"/>
        </pc:sldMkLst>
      </pc:sldChg>
      <pc:sldChg chg="add mod modClrScheme chgLayout">
        <pc:chgData name="Jacob Jeppson" userId="d02a641b-a2e0-44eb-bd41-67c87ed21935" providerId="ADAL" clId="{D70AE7F9-97C7-4213-8E41-F6D9932A6879}" dt="2022-11-14T15:53:54.524" v="227" actId="700"/>
        <pc:sldMkLst>
          <pc:docMk/>
          <pc:sldMk cId="961624339" sldId="2147477308"/>
        </pc:sldMkLst>
      </pc:sldChg>
      <pc:sldChg chg="add mod modClrScheme chgLayout">
        <pc:chgData name="Jacob Jeppson" userId="d02a641b-a2e0-44eb-bd41-67c87ed21935" providerId="ADAL" clId="{D70AE7F9-97C7-4213-8E41-F6D9932A6879}" dt="2022-11-14T15:53:54.524" v="227" actId="700"/>
        <pc:sldMkLst>
          <pc:docMk/>
          <pc:sldMk cId="499315756" sldId="2147477309"/>
        </pc:sldMkLst>
      </pc:sldChg>
      <pc:sldChg chg="add mod modClrScheme chgLayout">
        <pc:chgData name="Jacob Jeppson" userId="d02a641b-a2e0-44eb-bd41-67c87ed21935" providerId="ADAL" clId="{D70AE7F9-97C7-4213-8E41-F6D9932A6879}" dt="2022-11-14T15:53:54.524" v="227" actId="700"/>
        <pc:sldMkLst>
          <pc:docMk/>
          <pc:sldMk cId="3714669543" sldId="2147477310"/>
        </pc:sldMkLst>
      </pc:sldChg>
      <pc:sldChg chg="add mod modClrScheme chgLayout">
        <pc:chgData name="Jacob Jeppson" userId="d02a641b-a2e0-44eb-bd41-67c87ed21935" providerId="ADAL" clId="{D70AE7F9-97C7-4213-8E41-F6D9932A6879}" dt="2022-11-14T15:53:54.524" v="227" actId="700"/>
        <pc:sldMkLst>
          <pc:docMk/>
          <pc:sldMk cId="3610242401" sldId="2147477311"/>
        </pc:sldMkLst>
      </pc:sldChg>
      <pc:sldChg chg="add mod modClrScheme chgLayout">
        <pc:chgData name="Jacob Jeppson" userId="d02a641b-a2e0-44eb-bd41-67c87ed21935" providerId="ADAL" clId="{D70AE7F9-97C7-4213-8E41-F6D9932A6879}" dt="2022-11-14T15:53:54.524" v="227" actId="700"/>
        <pc:sldMkLst>
          <pc:docMk/>
          <pc:sldMk cId="2544943606" sldId="2147477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D9106-07B0-482B-B5E5-310C36D3D303}"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D46A7-EBD6-4F32-BAB7-7CA01873D014}" type="slidenum">
              <a:rPr lang="en-US" smtClean="0"/>
              <a:t>‹#›</a:t>
            </a:fld>
            <a:endParaRPr lang="en-US"/>
          </a:p>
        </p:txBody>
      </p:sp>
    </p:spTree>
    <p:extLst>
      <p:ext uri="{BB962C8B-B14F-4D97-AF65-F5344CB8AC3E}">
        <p14:creationId xmlns:p14="http://schemas.microsoft.com/office/powerpoint/2010/main" val="366015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4</a:t>
            </a:fld>
            <a:endParaRPr lang="en-US"/>
          </a:p>
        </p:txBody>
      </p:sp>
    </p:spTree>
    <p:extLst>
      <p:ext uri="{BB962C8B-B14F-4D97-AF65-F5344CB8AC3E}">
        <p14:creationId xmlns:p14="http://schemas.microsoft.com/office/powerpoint/2010/main" val="1692684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enables me to deliver high quality care. along The electronic health record enables me to deliver high quality care.	Count of The electronic health record enables me to deliver high quality care.</a:t>
            </a:r>
          </a:p>
          <a:p>
            <a:r>
              <a:rPr lang="en-US"/>
              <a:t>VHA Cerner	Acute care	Strongly disagree	56%	9.0</a:t>
            </a:r>
          </a:p>
          <a:p>
            <a:r>
              <a:rPr lang="en-US"/>
              <a:t>VHA Cerner	Acute care	Disagree	25%	4.0</a:t>
            </a:r>
          </a:p>
          <a:p>
            <a:r>
              <a:rPr lang="en-US"/>
              <a:t>VHA Cerner	Acute care	Indifferent	13%	2.0</a:t>
            </a:r>
          </a:p>
          <a:p>
            <a:r>
              <a:rPr lang="en-US"/>
              <a:t>VHA Cerner	Acute care	Agree	6%	1.0</a:t>
            </a:r>
          </a:p>
          <a:p>
            <a:r>
              <a:rPr lang="en-US"/>
              <a:t>VHA Cerner	Administrative	Strongly disagree	47%	8.0</a:t>
            </a:r>
          </a:p>
          <a:p>
            <a:r>
              <a:rPr lang="en-US"/>
              <a:t>VHA Cerner	Administrative	Disagree	24%	4.0</a:t>
            </a:r>
          </a:p>
          <a:p>
            <a:r>
              <a:rPr lang="en-US"/>
              <a:t>VHA Cerner	Administrative	Indifferent	18%	3.0</a:t>
            </a:r>
          </a:p>
          <a:p>
            <a:r>
              <a:rPr lang="en-US"/>
              <a:t>VHA Cerner	Administrative	Agree	12%	2.0</a:t>
            </a:r>
          </a:p>
          <a:p>
            <a:r>
              <a:rPr lang="en-US"/>
              <a:t>VHA Cerner	Ambulatory	Strongly disagree	64%	128.0</a:t>
            </a:r>
          </a:p>
          <a:p>
            <a:r>
              <a:rPr lang="en-US"/>
              <a:t>VHA Cerner	Ambulatory	Disagree	18%	35.0</a:t>
            </a:r>
          </a:p>
          <a:p>
            <a:r>
              <a:rPr lang="en-US"/>
              <a:t>VHA Cerner	Ambulatory	Indifferent	14%	27.0</a:t>
            </a:r>
          </a:p>
          <a:p>
            <a:r>
              <a:rPr lang="en-US"/>
              <a:t>VHA Cerner	Ambulatory	Agree	3%	6.0</a:t>
            </a:r>
          </a:p>
          <a:p>
            <a:r>
              <a:rPr lang="en-US"/>
              <a:t>VHA Cerner	Ambulatory	Strongly agree	2%	3.0</a:t>
            </a:r>
          </a:p>
          <a:p>
            <a:r>
              <a:rPr lang="en-US"/>
              <a:t>VHA Cerner	Emergency care	Strongly disagree	73%	11.0</a:t>
            </a:r>
          </a:p>
          <a:p>
            <a:r>
              <a:rPr lang="en-US"/>
              <a:t>VHA Cerner	Emergency care	Disagree	27%	4.0</a:t>
            </a:r>
          </a:p>
          <a:p>
            <a:r>
              <a:rPr lang="en-US"/>
              <a:t>VHA Cerner	Geriatrics	Strongly disagree	65%	11.0</a:t>
            </a:r>
          </a:p>
          <a:p>
            <a:r>
              <a:rPr lang="en-US"/>
              <a:t>VHA Cerner	Geriatrics	Disagree	18%	3.0</a:t>
            </a:r>
          </a:p>
          <a:p>
            <a:r>
              <a:rPr lang="en-US"/>
              <a:t>VHA Cerner	Geriatrics	Indifferent	6%	1.0</a:t>
            </a:r>
          </a:p>
          <a:p>
            <a:r>
              <a:rPr lang="en-US"/>
              <a:t>VHA Cerner	Geriatrics	Agree	12%	2.0</a:t>
            </a:r>
          </a:p>
          <a:p>
            <a:r>
              <a:rPr lang="en-US"/>
              <a:t>VHA Cerner	Mental health	Strongly disagree	51%	25.0</a:t>
            </a:r>
          </a:p>
          <a:p>
            <a:r>
              <a:rPr lang="en-US"/>
              <a:t>VHA Cerner	Mental health	Disagree	20%	10.0</a:t>
            </a:r>
          </a:p>
          <a:p>
            <a:r>
              <a:rPr lang="en-US"/>
              <a:t>VHA Cerner	Mental health	Indifferent	24%	12.0</a:t>
            </a:r>
          </a:p>
          <a:p>
            <a:r>
              <a:rPr lang="en-US"/>
              <a:t>VHA Cerner	Mental health	Agree	2%	1.0</a:t>
            </a:r>
          </a:p>
          <a:p>
            <a:r>
              <a:rPr lang="en-US"/>
              <a:t>VHA Cerner	Mental health	Strongly agree	2%	1.0</a:t>
            </a:r>
          </a:p>
          <a:p>
            <a:r>
              <a:rPr lang="en-US"/>
              <a:t>VHA Cerner	Surgical	Strongly disagree	57%	13.0</a:t>
            </a:r>
          </a:p>
          <a:p>
            <a:r>
              <a:rPr lang="en-US"/>
              <a:t>VHA Cerner	Surgical	Disagree	26%	6.0</a:t>
            </a:r>
          </a:p>
          <a:p>
            <a:r>
              <a:rPr lang="en-US"/>
              <a:t>VHA Cerner	Surgical	Indifferent	13%	3.0</a:t>
            </a:r>
          </a:p>
          <a:p>
            <a:r>
              <a:rPr lang="en-US"/>
              <a:t>VHA Cerner	Surgical	Agree	4%	1.0</a:t>
            </a:r>
          </a:p>
          <a:p>
            <a:r>
              <a:rPr lang="en-US"/>
              <a:t>VHA CPRS/VistA	Acute care	Strongly disagree	10%	4.0</a:t>
            </a:r>
          </a:p>
          <a:p>
            <a:r>
              <a:rPr lang="en-US"/>
              <a:t>VHA CPRS/VistA	Acute care	Disagree	12%	5.0</a:t>
            </a:r>
          </a:p>
          <a:p>
            <a:r>
              <a:rPr lang="en-US"/>
              <a:t>VHA CPRS/VistA	Acute care	Indifferent	21%	9.0</a:t>
            </a:r>
          </a:p>
          <a:p>
            <a:r>
              <a:rPr lang="en-US"/>
              <a:t>VHA CPRS/VistA	Acute care	Agree	45%	19.0</a:t>
            </a:r>
          </a:p>
          <a:p>
            <a:r>
              <a:rPr lang="en-US"/>
              <a:t>VHA CPRS/VistA	Acute care	Strongly agree	12%	5.0</a:t>
            </a:r>
          </a:p>
          <a:p>
            <a:r>
              <a:rPr lang="en-US"/>
              <a:t>VHA CPRS/VistA	Administrative	Strongly disagree	3%	1.0</a:t>
            </a:r>
          </a:p>
          <a:p>
            <a:r>
              <a:rPr lang="en-US"/>
              <a:t>VHA CPRS/VistA	Administrative	Disagree	3%	1.0</a:t>
            </a:r>
          </a:p>
          <a:p>
            <a:r>
              <a:rPr lang="en-US"/>
              <a:t>VHA CPRS/VistA	Administrative	Indifferent	27%	8.0</a:t>
            </a:r>
          </a:p>
          <a:p>
            <a:r>
              <a:rPr lang="en-US"/>
              <a:t>VHA CPRS/VistA	Administrative	Agree	37%	11.0</a:t>
            </a:r>
          </a:p>
          <a:p>
            <a:r>
              <a:rPr lang="en-US"/>
              <a:t>VHA CPRS/VistA	Administrative	Strongly agree	30%	9.0</a:t>
            </a:r>
          </a:p>
          <a:p>
            <a:r>
              <a:rPr lang="en-US"/>
              <a:t>VHA CPRS/VistA	Ambulatory	Strongly disagree	5%	9.0</a:t>
            </a:r>
          </a:p>
          <a:p>
            <a:r>
              <a:rPr lang="en-US"/>
              <a:t>VHA CPRS/VistA	Ambulatory	Disagree	8%	13.0</a:t>
            </a:r>
          </a:p>
          <a:p>
            <a:r>
              <a:rPr lang="en-US"/>
              <a:t>VHA CPRS/VistA	Ambulatory	Indifferent	27%	46.0</a:t>
            </a:r>
          </a:p>
          <a:p>
            <a:r>
              <a:rPr lang="en-US"/>
              <a:t>VHA CPRS/VistA	Ambulatory	Agree	38%	65.0</a:t>
            </a:r>
          </a:p>
          <a:p>
            <a:r>
              <a:rPr lang="en-US"/>
              <a:t>VHA CPRS/VistA	Ambulatory	Strongly agree	23%	40.0</a:t>
            </a:r>
          </a:p>
          <a:p>
            <a:r>
              <a:rPr lang="en-US"/>
              <a:t>VHA CPRS/VistA	Emergency care	Strongly disagree	5%	1.0</a:t>
            </a:r>
          </a:p>
          <a:p>
            <a:r>
              <a:rPr lang="en-US"/>
              <a:t>VHA CPRS/VistA	Emergency care	Disagree	30%	6.0</a:t>
            </a:r>
          </a:p>
          <a:p>
            <a:r>
              <a:rPr lang="en-US"/>
              <a:t>VHA CPRS/VistA	Emergency care	Indifferent	20%	4.0</a:t>
            </a:r>
          </a:p>
          <a:p>
            <a:r>
              <a:rPr lang="en-US"/>
              <a:t>VHA CPRS/VistA	Emergency care	Agree	35%	7.0</a:t>
            </a:r>
          </a:p>
          <a:p>
            <a:r>
              <a:rPr lang="en-US"/>
              <a:t>VHA CPRS/VistA	Emergency care	Strongly agree	10%	2.0</a:t>
            </a:r>
          </a:p>
          <a:p>
            <a:r>
              <a:rPr lang="en-US"/>
              <a:t>VHA CPRS/VistA	Geriatrics	Strongly disagree	20%	3.0</a:t>
            </a:r>
          </a:p>
          <a:p>
            <a:r>
              <a:rPr lang="en-US"/>
              <a:t>VHA CPRS/VistA	Geriatrics	Disagree	13%	2.0</a:t>
            </a:r>
          </a:p>
          <a:p>
            <a:r>
              <a:rPr lang="en-US"/>
              <a:t>VHA CPRS/VistA	Geriatrics	Indifferent	20%	3.0</a:t>
            </a:r>
          </a:p>
          <a:p>
            <a:r>
              <a:rPr lang="en-US"/>
              <a:t>VHA CPRS/VistA	Geriatrics	Agree	27%	4.0</a:t>
            </a:r>
          </a:p>
          <a:p>
            <a:r>
              <a:rPr lang="en-US"/>
              <a:t>VHA CPRS/VistA	Geriatrics	Strongly agree	20%	3.0</a:t>
            </a:r>
          </a:p>
          <a:p>
            <a:r>
              <a:rPr lang="en-US"/>
              <a:t>VHA CPRS/VistA	Mental health	Strongly disagree	7%	4.0</a:t>
            </a:r>
          </a:p>
          <a:p>
            <a:r>
              <a:rPr lang="en-US"/>
              <a:t>VHA CPRS/VistA	Mental health	Disagree	16%	10.0</a:t>
            </a:r>
          </a:p>
          <a:p>
            <a:r>
              <a:rPr lang="en-US"/>
              <a:t>VHA CPRS/VistA	Mental health	Indifferent	16%	10.0</a:t>
            </a:r>
          </a:p>
          <a:p>
            <a:r>
              <a:rPr lang="en-US"/>
              <a:t>VHA CPRS/VistA	Mental health	Agree	41%	25.0</a:t>
            </a:r>
          </a:p>
          <a:p>
            <a:r>
              <a:rPr lang="en-US"/>
              <a:t>VHA CPRS/VistA	Mental health	Strongly agree	20%	12.0</a:t>
            </a:r>
          </a:p>
          <a:p>
            <a:r>
              <a:rPr lang="en-US"/>
              <a:t>VHA CPRS/VistA	Surgical	Disagree	30%	9.0</a:t>
            </a:r>
          </a:p>
          <a:p>
            <a:r>
              <a:rPr lang="en-US"/>
              <a:t>VHA CPRS/VistA	Surgical	Indifferent	23%	7.0</a:t>
            </a:r>
          </a:p>
          <a:p>
            <a:r>
              <a:rPr lang="en-US"/>
              <a:t>VHA CPRS/VistA	Surgical	Agree	37%	11.0</a:t>
            </a:r>
          </a:p>
          <a:p>
            <a:r>
              <a:rPr lang="en-US"/>
              <a:t>VHA CPRS/VistA	Surgical	Strongly agree	10%	3.0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20</a:t>
            </a:fld>
            <a:endParaRPr lang="en-US"/>
          </a:p>
        </p:txBody>
      </p:sp>
    </p:spTree>
    <p:extLst>
      <p:ext uri="{BB962C8B-B14F-4D97-AF65-F5344CB8AC3E}">
        <p14:creationId xmlns:p14="http://schemas.microsoft.com/office/powerpoint/2010/main" val="325822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enables me to deliver high quality care. along The electronic health record enables me to deliver high quality care.	Count of The electronic health record enables me to deliver high quality care.</a:t>
            </a:r>
          </a:p>
          <a:p>
            <a:r>
              <a:rPr lang="en-US"/>
              <a:t>VHA Cerner	Family medicine	Strongly disagree	61%	11.0</a:t>
            </a:r>
          </a:p>
          <a:p>
            <a:r>
              <a:rPr lang="en-US"/>
              <a:t>VHA Cerner	Family medicine	Disagree	33%	6.0</a:t>
            </a:r>
          </a:p>
          <a:p>
            <a:r>
              <a:rPr lang="en-US"/>
              <a:t>VHA Cerner	Family medicine	Indifferent	6%	1.0</a:t>
            </a:r>
          </a:p>
          <a:p>
            <a:r>
              <a:rPr lang="en-US"/>
              <a:t>VHA Cerner	Geriatrics	Strongly disagree	43%	9.0</a:t>
            </a:r>
          </a:p>
          <a:p>
            <a:r>
              <a:rPr lang="en-US"/>
              <a:t>VHA Cerner	Geriatrics	Disagree	29%	6.0</a:t>
            </a:r>
          </a:p>
          <a:p>
            <a:r>
              <a:rPr lang="en-US"/>
              <a:t>VHA Cerner	Geriatrics	Indifferent	19%	4.0</a:t>
            </a:r>
          </a:p>
          <a:p>
            <a:r>
              <a:rPr lang="en-US"/>
              <a:t>VHA Cerner	Geriatrics	Agree	10%	2.0</a:t>
            </a:r>
          </a:p>
          <a:p>
            <a:r>
              <a:rPr lang="en-US"/>
              <a:t>VHA Cerner	Homeless	Strongly disagree	45%	5.0</a:t>
            </a:r>
          </a:p>
          <a:p>
            <a:r>
              <a:rPr lang="en-US"/>
              <a:t>VHA Cerner	Homeless	Disagree	45%	5.0</a:t>
            </a:r>
          </a:p>
          <a:p>
            <a:r>
              <a:rPr lang="en-US"/>
              <a:t>VHA Cerner	Homeless	Indifferent	9%	1.0</a:t>
            </a:r>
          </a:p>
          <a:p>
            <a:r>
              <a:rPr lang="en-US"/>
              <a:t>VHA Cerner	Lab	Strongly disagree	45%	13.0</a:t>
            </a:r>
          </a:p>
          <a:p>
            <a:r>
              <a:rPr lang="en-US"/>
              <a:t>VHA Cerner	Lab	Disagree	17%	5.0</a:t>
            </a:r>
          </a:p>
          <a:p>
            <a:r>
              <a:rPr lang="en-US"/>
              <a:t>VHA Cerner	Lab	Indifferent	24%	7.0</a:t>
            </a:r>
          </a:p>
          <a:p>
            <a:r>
              <a:rPr lang="en-US"/>
              <a:t>VHA Cerner	Lab	Agree	10%	3.0</a:t>
            </a:r>
          </a:p>
          <a:p>
            <a:r>
              <a:rPr lang="en-US"/>
              <a:t>VHA Cerner	Lab	Strongly agree	3%	1.0</a:t>
            </a:r>
          </a:p>
          <a:p>
            <a:r>
              <a:rPr lang="en-US"/>
              <a:t>VHA Cerner	Mental health	Strongly disagree	64%	109.0</a:t>
            </a:r>
          </a:p>
          <a:p>
            <a:r>
              <a:rPr lang="en-US"/>
              <a:t>VHA Cerner	Mental health	Disagree	20%	34.0</a:t>
            </a:r>
          </a:p>
          <a:p>
            <a:r>
              <a:rPr lang="en-US"/>
              <a:t>VHA Cerner	Mental health	Indifferent	11%	19.0</a:t>
            </a:r>
          </a:p>
          <a:p>
            <a:r>
              <a:rPr lang="en-US"/>
              <a:t>VHA Cerner	Mental health	Agree	5%	8.0</a:t>
            </a:r>
          </a:p>
          <a:p>
            <a:r>
              <a:rPr lang="en-US"/>
              <a:t>VHA Cerner	Ophthalmology	Strongly disagree	43%	6.0</a:t>
            </a:r>
          </a:p>
          <a:p>
            <a:r>
              <a:rPr lang="en-US"/>
              <a:t>VHA Cerner	Ophthalmology	Disagree	21%	3.0</a:t>
            </a:r>
          </a:p>
          <a:p>
            <a:r>
              <a:rPr lang="en-US"/>
              <a:t>VHA Cerner	Ophthalmology	Indifferent	29%	4.0</a:t>
            </a:r>
          </a:p>
          <a:p>
            <a:r>
              <a:rPr lang="en-US"/>
              <a:t>VHA Cerner	Ophthalmology	Agree	7%	1.0</a:t>
            </a:r>
          </a:p>
          <a:p>
            <a:r>
              <a:rPr lang="en-US"/>
              <a:t>VHA Cerner	Pharmacy	Strongly disagree	63%	69.0</a:t>
            </a:r>
          </a:p>
          <a:p>
            <a:r>
              <a:rPr lang="en-US"/>
              <a:t>VHA Cerner	Pharmacy	Disagree	21%	23.0</a:t>
            </a:r>
          </a:p>
          <a:p>
            <a:r>
              <a:rPr lang="en-US"/>
              <a:t>VHA Cerner	Pharmacy	Indifferent	11%	12.0</a:t>
            </a:r>
          </a:p>
          <a:p>
            <a:r>
              <a:rPr lang="en-US"/>
              <a:t>VHA Cerner	Pharmacy	Agree	2%	2.0</a:t>
            </a:r>
          </a:p>
          <a:p>
            <a:r>
              <a:rPr lang="en-US"/>
              <a:t>VHA Cerner	Pharmacy	Strongly agree	3%	3.0</a:t>
            </a:r>
          </a:p>
          <a:p>
            <a:r>
              <a:rPr lang="en-US"/>
              <a:t>VHA Cerner	Physical rehabilitation	Strongly disagree	25%	5.0</a:t>
            </a:r>
          </a:p>
          <a:p>
            <a:r>
              <a:rPr lang="en-US"/>
              <a:t>VHA Cerner	Physical rehabilitation	Disagree	35%	7.0</a:t>
            </a:r>
          </a:p>
          <a:p>
            <a:r>
              <a:rPr lang="en-US"/>
              <a:t>VHA Cerner	Physical rehabilitation	Indifferent	25%	5.0</a:t>
            </a:r>
          </a:p>
          <a:p>
            <a:r>
              <a:rPr lang="en-US"/>
              <a:t>VHA Cerner	Physical rehabilitation	Agree	15%	3.0</a:t>
            </a:r>
          </a:p>
          <a:p>
            <a:r>
              <a:rPr lang="en-US"/>
              <a:t>VHA CPRS/VistA	Family medicine	Indifferent	38%	3.0</a:t>
            </a:r>
          </a:p>
          <a:p>
            <a:r>
              <a:rPr lang="en-US"/>
              <a:t>VHA CPRS/VistA	Family medicine	Agree	50%	4.0</a:t>
            </a:r>
          </a:p>
          <a:p>
            <a:r>
              <a:rPr lang="en-US"/>
              <a:t>VHA CPRS/VistA	Family medicine	Strongly agree	13%	1.0</a:t>
            </a:r>
          </a:p>
          <a:p>
            <a:r>
              <a:rPr lang="en-US"/>
              <a:t>VHA CPRS/VistA	Geriatrics	Disagree	8%	2.0</a:t>
            </a:r>
          </a:p>
          <a:p>
            <a:r>
              <a:rPr lang="en-US"/>
              <a:t>VHA CPRS/VistA	Geriatrics	Indifferent	23%	6.0</a:t>
            </a:r>
          </a:p>
          <a:p>
            <a:r>
              <a:rPr lang="en-US"/>
              <a:t>VHA CPRS/VistA	Geriatrics	Agree	50%	13.0</a:t>
            </a:r>
          </a:p>
          <a:p>
            <a:r>
              <a:rPr lang="en-US"/>
              <a:t>VHA CPRS/VistA	Geriatrics	Strongly agree	19%	5.0</a:t>
            </a:r>
          </a:p>
          <a:p>
            <a:r>
              <a:rPr lang="en-US"/>
              <a:t>VHA CPRS/VistA	Homeless	Disagree	33%	1.0</a:t>
            </a:r>
          </a:p>
          <a:p>
            <a:r>
              <a:rPr lang="en-US"/>
              <a:t>VHA CPRS/VistA	Homeless	Indifferent	33%	1.0</a:t>
            </a:r>
          </a:p>
          <a:p>
            <a:r>
              <a:rPr lang="en-US"/>
              <a:t>VHA CPRS/VistA	Homeless	Strongly agree	33%	1.0</a:t>
            </a:r>
          </a:p>
          <a:p>
            <a:r>
              <a:rPr lang="en-US"/>
              <a:t>VHA CPRS/VistA	Lab	Strongly disagree	8%	1.0</a:t>
            </a:r>
          </a:p>
          <a:p>
            <a:r>
              <a:rPr lang="en-US"/>
              <a:t>VHA CPRS/VistA	Lab	Disagree	17%	2.0</a:t>
            </a:r>
          </a:p>
          <a:p>
            <a:r>
              <a:rPr lang="en-US"/>
              <a:t>VHA CPRS/VistA	Lab	Indifferent	8%	1.0</a:t>
            </a:r>
          </a:p>
          <a:p>
            <a:r>
              <a:rPr lang="en-US"/>
              <a:t>VHA CPRS/VistA	Lab	Agree	58%	7.0</a:t>
            </a:r>
          </a:p>
          <a:p>
            <a:r>
              <a:rPr lang="en-US"/>
              <a:t>VHA CPRS/VistA	Lab	Strongly agree	8%	1.0</a:t>
            </a:r>
          </a:p>
          <a:p>
            <a:r>
              <a:rPr lang="en-US"/>
              <a:t>VHA CPRS/VistA	Mental health	Strongly disagree	5%	13.0</a:t>
            </a:r>
          </a:p>
          <a:p>
            <a:r>
              <a:rPr lang="en-US"/>
              <a:t>VHA CPRS/VistA	Mental health	Disagree	9%	23.0</a:t>
            </a:r>
          </a:p>
          <a:p>
            <a:r>
              <a:rPr lang="en-US"/>
              <a:t>VHA CPRS/VistA	Mental health	Indifferent	23%	58.0</a:t>
            </a:r>
          </a:p>
          <a:p>
            <a:r>
              <a:rPr lang="en-US"/>
              <a:t>VHA CPRS/VistA	Mental health	Agree	34%	83.0</a:t>
            </a:r>
          </a:p>
          <a:p>
            <a:r>
              <a:rPr lang="en-US"/>
              <a:t>VHA CPRS/VistA	Mental health	Strongly agree	28%	70.0</a:t>
            </a:r>
          </a:p>
          <a:p>
            <a:r>
              <a:rPr lang="en-US"/>
              <a:t>VHA CPRS/VistA	Ophthalmology	Strongly disagree	13%	2.0</a:t>
            </a:r>
          </a:p>
          <a:p>
            <a:r>
              <a:rPr lang="en-US"/>
              <a:t>VHA CPRS/VistA	Ophthalmology	Disagree	7%	1.0</a:t>
            </a:r>
          </a:p>
          <a:p>
            <a:r>
              <a:rPr lang="en-US"/>
              <a:t>VHA CPRS/VistA	Ophthalmology	Indifferent	33%	5.0</a:t>
            </a:r>
          </a:p>
          <a:p>
            <a:r>
              <a:rPr lang="en-US"/>
              <a:t>VHA CPRS/VistA	Ophthalmology	Agree	40%	6.0</a:t>
            </a:r>
          </a:p>
          <a:p>
            <a:r>
              <a:rPr lang="en-US"/>
              <a:t>VHA CPRS/VistA	Ophthalmology	Strongly agree	7%	1.0</a:t>
            </a:r>
          </a:p>
          <a:p>
            <a:r>
              <a:rPr lang="en-US"/>
              <a:t>VHA CPRS/VistA	Pharmacy	Strongly disagree	2%	2.0</a:t>
            </a:r>
          </a:p>
          <a:p>
            <a:r>
              <a:rPr lang="en-US"/>
              <a:t>VHA CPRS/VistA	Pharmacy	Disagree	4%	5.0</a:t>
            </a:r>
          </a:p>
          <a:p>
            <a:r>
              <a:rPr lang="en-US"/>
              <a:t>VHA CPRS/VistA	Pharmacy	Indifferent	12%	13.0</a:t>
            </a:r>
          </a:p>
          <a:p>
            <a:r>
              <a:rPr lang="en-US"/>
              <a:t>VHA CPRS/VistA	Pharmacy	Agree	40%	45.0</a:t>
            </a:r>
          </a:p>
          <a:p>
            <a:r>
              <a:rPr lang="en-US"/>
              <a:t>VHA CPRS/VistA	Pharmacy	Strongly agree	42%	47.0</a:t>
            </a:r>
          </a:p>
          <a:p>
            <a:r>
              <a:rPr lang="en-US"/>
              <a:t>VHA CPRS/VistA	Physical rehabilitation	Strongly disagree	4%	1.0</a:t>
            </a:r>
          </a:p>
          <a:p>
            <a:r>
              <a:rPr lang="en-US"/>
              <a:t>VHA CPRS/VistA	Physical rehabilitation	Disagree	8%	2.0</a:t>
            </a:r>
          </a:p>
          <a:p>
            <a:r>
              <a:rPr lang="en-US"/>
              <a:t>VHA CPRS/VistA	Physical rehabilitation	Indifferent	28%	7.0</a:t>
            </a:r>
          </a:p>
          <a:p>
            <a:r>
              <a:rPr lang="en-US"/>
              <a:t>VHA CPRS/VistA	Physical rehabilitation	Agree	40%	10.0</a:t>
            </a:r>
          </a:p>
          <a:p>
            <a:r>
              <a:rPr lang="en-US"/>
              <a:t>VHA CPRS/VistA	Physical rehabilitation	Strongly agree	20%	5.0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21</a:t>
            </a:fld>
            <a:endParaRPr lang="en-US"/>
          </a:p>
        </p:txBody>
      </p:sp>
    </p:spTree>
    <p:extLst>
      <p:ext uri="{BB962C8B-B14F-4D97-AF65-F5344CB8AC3E}">
        <p14:creationId xmlns:p14="http://schemas.microsoft.com/office/powerpoint/2010/main" val="169173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Over the past two weeks, the electronic health record was available when I needed it and “down time” was not a problem. along Over the past two weeks, the electronic health record was available when I needed it and “down time” was not a problem.	Count of Over the past two weeks, the electronic health record was available when I needed it and “down time” was not a problem.</a:t>
            </a:r>
          </a:p>
          <a:p>
            <a:r>
              <a:rPr lang="en-US"/>
              <a:t>VHA Cerner	Strongly disagree	39%	820</a:t>
            </a:r>
          </a:p>
          <a:p>
            <a:r>
              <a:rPr lang="en-US"/>
              <a:t>VHA Cerner	Disagree	32%	672</a:t>
            </a:r>
          </a:p>
          <a:p>
            <a:r>
              <a:rPr lang="en-US"/>
              <a:t>VHA Cerner	Indifferent	12%	251</a:t>
            </a:r>
          </a:p>
          <a:p>
            <a:r>
              <a:rPr lang="en-US"/>
              <a:t>VHA Cerner	Agree	15%	306</a:t>
            </a:r>
          </a:p>
          <a:p>
            <a:r>
              <a:rPr lang="en-US"/>
              <a:t>VHA Cerner	Strongly agree	2%	39</a:t>
            </a:r>
          </a:p>
          <a:p>
            <a:r>
              <a:rPr lang="en-US"/>
              <a:t>VHA CPRS/VistA	Strongly disagree	3%	77</a:t>
            </a:r>
          </a:p>
          <a:p>
            <a:r>
              <a:rPr lang="en-US"/>
              <a:t>VHA CPRS/VistA	Disagree	6%	173</a:t>
            </a:r>
          </a:p>
          <a:p>
            <a:r>
              <a:rPr lang="en-US"/>
              <a:t>VHA CPRS/VistA	Indifferent	9%	253</a:t>
            </a:r>
          </a:p>
          <a:p>
            <a:r>
              <a:rPr lang="en-US"/>
              <a:t>VHA CPRS/VistA	Agree	39%	1,097</a:t>
            </a:r>
          </a:p>
          <a:p>
            <a:r>
              <a:rPr lang="en-US"/>
              <a:t>VHA CPRS/VistA	Strongly agree	44%	1,249</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22</a:t>
            </a:fld>
            <a:endParaRPr lang="en-US"/>
          </a:p>
        </p:txBody>
      </p:sp>
    </p:spTree>
    <p:extLst>
      <p:ext uri="{BB962C8B-B14F-4D97-AF65-F5344CB8AC3E}">
        <p14:creationId xmlns:p14="http://schemas.microsoft.com/office/powerpoint/2010/main" val="270687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This electronic health record has the fast response time I expect (e.g., login time, screen refresh, retrieving information). along This electronic health record has the fast response time I expect (e.g., login time, screen refresh, retrieving information).	Count of This electronic health record has the fast response time I expect (e.g., login time, screen refresh, retrieving information).</a:t>
            </a:r>
          </a:p>
          <a:p>
            <a:r>
              <a:rPr lang="en-US"/>
              <a:t>VHA Cerner	Strongly disagree	52%	1,079</a:t>
            </a:r>
          </a:p>
          <a:p>
            <a:r>
              <a:rPr lang="en-US"/>
              <a:t>VHA Cerner	Disagree	27%	567</a:t>
            </a:r>
          </a:p>
          <a:p>
            <a:r>
              <a:rPr lang="en-US"/>
              <a:t>VHA Cerner	Indifferent	12%	250</a:t>
            </a:r>
          </a:p>
          <a:p>
            <a:r>
              <a:rPr lang="en-US"/>
              <a:t>VHA Cerner	Agree	8%	171</a:t>
            </a:r>
          </a:p>
          <a:p>
            <a:r>
              <a:rPr lang="en-US"/>
              <a:t>VHA Cerner	Strongly agree	1%	22</a:t>
            </a:r>
          </a:p>
          <a:p>
            <a:r>
              <a:rPr lang="en-US"/>
              <a:t>VHA CPRS/VistA	Strongly disagree	8%	239</a:t>
            </a:r>
          </a:p>
          <a:p>
            <a:r>
              <a:rPr lang="en-US"/>
              <a:t>VHA CPRS/VistA	Disagree	21%	590</a:t>
            </a:r>
          </a:p>
          <a:p>
            <a:r>
              <a:rPr lang="en-US"/>
              <a:t>VHA CPRS/VistA	Indifferent	18%	510</a:t>
            </a:r>
          </a:p>
          <a:p>
            <a:r>
              <a:rPr lang="en-US"/>
              <a:t>VHA CPRS/VistA	Agree	32%	904</a:t>
            </a:r>
          </a:p>
          <a:p>
            <a:r>
              <a:rPr lang="en-US"/>
              <a:t>VHA CPRS/VistA	Strongly agree	21%	607</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23</a:t>
            </a:fld>
            <a:endParaRPr lang="en-US"/>
          </a:p>
        </p:txBody>
      </p:sp>
    </p:spTree>
    <p:extLst>
      <p:ext uri="{BB962C8B-B14F-4D97-AF65-F5344CB8AC3E}">
        <p14:creationId xmlns:p14="http://schemas.microsoft.com/office/powerpoint/2010/main" val="3706275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https://klasresearch.com/archcollaborative/report/ehr-response-time-and-reliability/423</a:t>
            </a:r>
          </a:p>
        </p:txBody>
      </p:sp>
      <p:sp>
        <p:nvSpPr>
          <p:cNvPr id="4" name="Slide Number Placeholder 3"/>
          <p:cNvSpPr>
            <a:spLocks noGrp="1"/>
          </p:cNvSpPr>
          <p:nvPr>
            <p:ph type="sldNum" sz="quarter" idx="5"/>
          </p:nvPr>
        </p:nvSpPr>
        <p:spPr/>
        <p:txBody>
          <a:bodyPr/>
          <a:lstStyle/>
          <a:p>
            <a:fld id="{9F1D46A7-EBD6-4F32-BAB7-7CA01873D014}" type="slidenum">
              <a:rPr lang="en-US" smtClean="0"/>
              <a:t>25</a:t>
            </a:fld>
            <a:endParaRPr lang="en-US"/>
          </a:p>
        </p:txBody>
      </p:sp>
    </p:spTree>
    <p:extLst>
      <p:ext uri="{BB962C8B-B14F-4D97-AF65-F5344CB8AC3E}">
        <p14:creationId xmlns:p14="http://schemas.microsoft.com/office/powerpoint/2010/main" val="315296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makes me as efficient as possible. along The electronic health record makes me as efficient as possible.	Count of The electronic health record makes me as efficient as possible.</a:t>
            </a:r>
          </a:p>
          <a:p>
            <a:r>
              <a:rPr lang="en-US"/>
              <a:t>VHA Cerner	Strongly disagree	66%	1,380</a:t>
            </a:r>
          </a:p>
          <a:p>
            <a:r>
              <a:rPr lang="en-US"/>
              <a:t>VHA Cerner	Disagree	23%	472</a:t>
            </a:r>
          </a:p>
          <a:p>
            <a:r>
              <a:rPr lang="en-US"/>
              <a:t>VHA Cerner	Indifferent	6%	130</a:t>
            </a:r>
          </a:p>
          <a:p>
            <a:r>
              <a:rPr lang="en-US"/>
              <a:t>VHA Cerner	Agree	4%	92</a:t>
            </a:r>
          </a:p>
          <a:p>
            <a:r>
              <a:rPr lang="en-US"/>
              <a:t>VHA Cerner	Strongly agree	1%	20</a:t>
            </a:r>
          </a:p>
          <a:p>
            <a:r>
              <a:rPr lang="en-US"/>
              <a:t>VHA CPRS/VistA	Strongly disagree	10%	272</a:t>
            </a:r>
          </a:p>
          <a:p>
            <a:r>
              <a:rPr lang="en-US"/>
              <a:t>VHA CPRS/VistA	Disagree	20%	569</a:t>
            </a:r>
          </a:p>
          <a:p>
            <a:r>
              <a:rPr lang="en-US"/>
              <a:t>VHA CPRS/VistA	Indifferent	17%	480</a:t>
            </a:r>
          </a:p>
          <a:p>
            <a:r>
              <a:rPr lang="en-US"/>
              <a:t>VHA CPRS/VistA	Agree	34%	969</a:t>
            </a:r>
          </a:p>
          <a:p>
            <a:r>
              <a:rPr lang="en-US"/>
              <a:t>VHA CPRS/VistA	Strongly agree	20%	558</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26</a:t>
            </a:fld>
            <a:endParaRPr lang="en-US"/>
          </a:p>
        </p:txBody>
      </p:sp>
    </p:spTree>
    <p:extLst>
      <p:ext uri="{BB962C8B-B14F-4D97-AF65-F5344CB8AC3E}">
        <p14:creationId xmlns:p14="http://schemas.microsoft.com/office/powerpoint/2010/main" val="406348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enables me to deliver high quality care. along The electronic health record enables me to deliver high quality care.	Count of The electronic health record enables me to deliver high quality care.</a:t>
            </a:r>
          </a:p>
          <a:p>
            <a:r>
              <a:rPr lang="en-US"/>
              <a:t>VHA Cerner	Strongly disagree	56%	1,170</a:t>
            </a:r>
          </a:p>
          <a:p>
            <a:r>
              <a:rPr lang="en-US"/>
              <a:t>VHA Cerner	Disagree	22%	470</a:t>
            </a:r>
          </a:p>
          <a:p>
            <a:r>
              <a:rPr lang="en-US"/>
              <a:t>VHA Cerner	Indifferent	15%	306</a:t>
            </a:r>
          </a:p>
          <a:p>
            <a:r>
              <a:rPr lang="en-US"/>
              <a:t>VHA Cerner	Agree	6%	120</a:t>
            </a:r>
          </a:p>
          <a:p>
            <a:r>
              <a:rPr lang="en-US"/>
              <a:t>VHA Cerner	Strongly agree	1%	24</a:t>
            </a:r>
          </a:p>
          <a:p>
            <a:r>
              <a:rPr lang="en-US"/>
              <a:t>VHA CPRS/VistA	Strongly disagree	5%	138</a:t>
            </a:r>
          </a:p>
          <a:p>
            <a:r>
              <a:rPr lang="en-US"/>
              <a:t>VHA CPRS/VistA	Disagree	9%	269</a:t>
            </a:r>
          </a:p>
          <a:p>
            <a:r>
              <a:rPr lang="en-US"/>
              <a:t>VHA CPRS/VistA	Indifferent	22%	629</a:t>
            </a:r>
          </a:p>
          <a:p>
            <a:r>
              <a:rPr lang="en-US"/>
              <a:t>VHA CPRS/VistA	Agree	40%	1,122</a:t>
            </a:r>
          </a:p>
          <a:p>
            <a:r>
              <a:rPr lang="en-US"/>
              <a:t>VHA CPRS/VistA	Strongly agree	24%	674</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28</a:t>
            </a:fld>
            <a:endParaRPr lang="en-US"/>
          </a:p>
        </p:txBody>
      </p:sp>
    </p:spTree>
    <p:extLst>
      <p:ext uri="{BB962C8B-B14F-4D97-AF65-F5344CB8AC3E}">
        <p14:creationId xmlns:p14="http://schemas.microsoft.com/office/powerpoint/2010/main" val="376134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allows me to deliver patient-centered care. along The electronic health record allows me to deliver patient-centered care.	Count of The electronic health record allows me to deliver patient-centered care.</a:t>
            </a:r>
          </a:p>
          <a:p>
            <a:r>
              <a:rPr lang="en-US"/>
              <a:t>VHA Cerner	Strongly disagree	48%	994</a:t>
            </a:r>
          </a:p>
          <a:p>
            <a:r>
              <a:rPr lang="en-US"/>
              <a:t>VHA Cerner	Disagree	23%	477</a:t>
            </a:r>
          </a:p>
          <a:p>
            <a:r>
              <a:rPr lang="en-US"/>
              <a:t>VHA Cerner	Indifferent	18%	382</a:t>
            </a:r>
          </a:p>
          <a:p>
            <a:r>
              <a:rPr lang="en-US"/>
              <a:t>VHA Cerner	Agree	10%	209</a:t>
            </a:r>
          </a:p>
          <a:p>
            <a:r>
              <a:rPr lang="en-US"/>
              <a:t>VHA Cerner	Strongly agree	1%	20</a:t>
            </a:r>
          </a:p>
          <a:p>
            <a:r>
              <a:rPr lang="en-US"/>
              <a:t>VHA CPRS/VistA	Strongly disagree	5%	135</a:t>
            </a:r>
          </a:p>
          <a:p>
            <a:r>
              <a:rPr lang="en-US"/>
              <a:t>VHA CPRS/VistA	Disagree	9%	248</a:t>
            </a:r>
          </a:p>
          <a:p>
            <a:r>
              <a:rPr lang="en-US"/>
              <a:t>VHA CPRS/VistA	Indifferent	21%	590</a:t>
            </a:r>
          </a:p>
          <a:p>
            <a:r>
              <a:rPr lang="en-US"/>
              <a:t>VHA CPRS/VistA	Agree	38%	1,094</a:t>
            </a:r>
          </a:p>
          <a:p>
            <a:r>
              <a:rPr lang="en-US"/>
              <a:t>VHA CPRS/VistA	Strongly agree	27%	775</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29</a:t>
            </a:fld>
            <a:endParaRPr lang="en-US"/>
          </a:p>
        </p:txBody>
      </p:sp>
    </p:spTree>
    <p:extLst>
      <p:ext uri="{BB962C8B-B14F-4D97-AF65-F5344CB8AC3E}">
        <p14:creationId xmlns:p14="http://schemas.microsoft.com/office/powerpoint/2010/main" val="191024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VHA Cerner	Strongly disagree	65%	1,364</a:t>
            </a:r>
          </a:p>
          <a:p>
            <a:r>
              <a:rPr lang="en-US"/>
              <a:t>VHA Cerner	Disagree	21%	439</a:t>
            </a:r>
          </a:p>
          <a:p>
            <a:r>
              <a:rPr lang="en-US"/>
              <a:t>VHA Cerner	Indifferent	8%	166</a:t>
            </a:r>
          </a:p>
          <a:p>
            <a:r>
              <a:rPr lang="en-US"/>
              <a:t>VHA Cerner	Agree	5%	102</a:t>
            </a:r>
          </a:p>
          <a:p>
            <a:r>
              <a:rPr lang="en-US"/>
              <a:t>VHA Cerner	Strongly agree	1%	20</a:t>
            </a:r>
          </a:p>
          <a:p>
            <a:r>
              <a:rPr lang="en-US"/>
              <a:t>VHA CPRS/VistA	Strongly disagree	9%	268</a:t>
            </a:r>
          </a:p>
          <a:p>
            <a:r>
              <a:rPr lang="en-US"/>
              <a:t>VHA CPRS/VistA	Disagree	18%	509</a:t>
            </a:r>
          </a:p>
          <a:p>
            <a:r>
              <a:rPr lang="en-US"/>
              <a:t>VHA CPRS/VistA	Indifferent	20%	558</a:t>
            </a:r>
          </a:p>
          <a:p>
            <a:r>
              <a:rPr lang="en-US"/>
              <a:t>VHA CPRS/VistA	Agree	37%	1,061</a:t>
            </a:r>
          </a:p>
          <a:p>
            <a:r>
              <a:rPr lang="en-US"/>
              <a:t>VHA CPRS/VistA	Strongly agree	16%	455</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30</a:t>
            </a:fld>
            <a:endParaRPr lang="en-US"/>
          </a:p>
        </p:txBody>
      </p:sp>
    </p:spTree>
    <p:extLst>
      <p:ext uri="{BB962C8B-B14F-4D97-AF65-F5344CB8AC3E}">
        <p14:creationId xmlns:p14="http://schemas.microsoft.com/office/powerpoint/2010/main" val="102888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Boise VA Medical Center	Strongly disagree	68%	17.0</a:t>
            </a:r>
          </a:p>
          <a:p>
            <a:r>
              <a:rPr lang="en-US"/>
              <a:t>Boise VA Medical Center	Disagree	32%	8.0</a:t>
            </a:r>
          </a:p>
          <a:p>
            <a:r>
              <a:rPr lang="en-US"/>
              <a:t>Chalmers P. Wylie Veterans Outpatient Clinic	Strongly disagree	65%	154.0</a:t>
            </a:r>
          </a:p>
          <a:p>
            <a:r>
              <a:rPr lang="en-US"/>
              <a:t>Chalmers P. Wylie Veterans Outpatient Clinic	Disagree	22%	52.0</a:t>
            </a:r>
          </a:p>
          <a:p>
            <a:r>
              <a:rPr lang="en-US"/>
              <a:t>Chalmers P. Wylie Veterans Outpatient Clinic	Indifferent	8%	18.0</a:t>
            </a:r>
          </a:p>
          <a:p>
            <a:r>
              <a:rPr lang="en-US"/>
              <a:t>Chalmers P. Wylie Veterans Outpatient Clinic	Agree	5%	12.0</a:t>
            </a:r>
          </a:p>
          <a:p>
            <a:r>
              <a:rPr lang="en-US"/>
              <a:t>Chalmers P. Wylie Veterans Outpatient Clinic	Strongly agree	1%	2.0</a:t>
            </a:r>
          </a:p>
          <a:p>
            <a:r>
              <a:rPr lang="en-US"/>
              <a:t>Columbus VA Clinic	Strongly disagree	56%	67.0</a:t>
            </a:r>
          </a:p>
          <a:p>
            <a:r>
              <a:rPr lang="en-US"/>
              <a:t>Columbus VA Clinic	Disagree	26%	31.0</a:t>
            </a:r>
          </a:p>
          <a:p>
            <a:r>
              <a:rPr lang="en-US"/>
              <a:t>Columbus VA Clinic	Indifferent	14%	17.0</a:t>
            </a:r>
          </a:p>
          <a:p>
            <a:r>
              <a:rPr lang="en-US"/>
              <a:t>Columbus VA Clinic	Agree	3%	4.0</a:t>
            </a:r>
          </a:p>
          <a:p>
            <a:r>
              <a:rPr lang="en-US"/>
              <a:t>Jonathan M. Wainwright Memorial VA Medical Center	Strongly disagree	54%	94.0</a:t>
            </a:r>
          </a:p>
          <a:p>
            <a:r>
              <a:rPr lang="en-US"/>
              <a:t>Jonathan M. Wainwright Memorial VA Medical Center	Disagree	32%	55.0</a:t>
            </a:r>
          </a:p>
          <a:p>
            <a:r>
              <a:rPr lang="en-US"/>
              <a:t>Jonathan M. Wainwright Memorial VA Medical Center	Indifferent	5%	9.0</a:t>
            </a:r>
          </a:p>
          <a:p>
            <a:r>
              <a:rPr lang="en-US"/>
              <a:t>Jonathan M. Wainwright Memorial VA Medical Center	Agree	8%	13.0</a:t>
            </a:r>
          </a:p>
          <a:p>
            <a:r>
              <a:rPr lang="en-US"/>
              <a:t>Jonathan M. Wainwright Memorial VA Medical Center	Strongly agree	1%	2.0</a:t>
            </a:r>
          </a:p>
          <a:p>
            <a:r>
              <a:rPr lang="en-US"/>
              <a:t>Mann-</a:t>
            </a:r>
            <a:r>
              <a:rPr lang="en-US" err="1"/>
              <a:t>Grandstaff</a:t>
            </a:r>
            <a:r>
              <a:rPr lang="en-US"/>
              <a:t> Department of Veterans Affairs Medical Center	Strongly disagree	69%	217.0</a:t>
            </a:r>
          </a:p>
          <a:p>
            <a:r>
              <a:rPr lang="en-US"/>
              <a:t>Mann-</a:t>
            </a:r>
            <a:r>
              <a:rPr lang="en-US" err="1"/>
              <a:t>Grandstaff</a:t>
            </a:r>
            <a:r>
              <a:rPr lang="en-US"/>
              <a:t> Department of Veterans Affairs Medical Center	Disagree	19%	59.0</a:t>
            </a:r>
          </a:p>
          <a:p>
            <a:r>
              <a:rPr lang="en-US"/>
              <a:t>Mann-</a:t>
            </a:r>
            <a:r>
              <a:rPr lang="en-US" err="1"/>
              <a:t>Grandstaff</a:t>
            </a:r>
            <a:r>
              <a:rPr lang="en-US"/>
              <a:t> Department of Veterans Affairs Medical Center	Indifferent	7%	22.0</a:t>
            </a:r>
          </a:p>
          <a:p>
            <a:r>
              <a:rPr lang="en-US"/>
              <a:t>Mann-</a:t>
            </a:r>
            <a:r>
              <a:rPr lang="en-US" err="1"/>
              <a:t>Grandstaff</a:t>
            </a:r>
            <a:r>
              <a:rPr lang="en-US"/>
              <a:t> Department of Veterans Affairs Medical Center	Agree	4%	13.0</a:t>
            </a:r>
          </a:p>
          <a:p>
            <a:r>
              <a:rPr lang="en-US"/>
              <a:t>Mann-</a:t>
            </a:r>
            <a:r>
              <a:rPr lang="en-US" err="1"/>
              <a:t>Grandstaff</a:t>
            </a:r>
            <a:r>
              <a:rPr lang="en-US"/>
              <a:t> Department of Veterans Affairs Medical Center	Strongly agree	1%	2.0</a:t>
            </a:r>
          </a:p>
          <a:p>
            <a:r>
              <a:rPr lang="en-US"/>
              <a:t>Roseburg VA Medical Center	Strongly disagree	75%	129.0</a:t>
            </a:r>
          </a:p>
          <a:p>
            <a:r>
              <a:rPr lang="en-US"/>
              <a:t>Roseburg VA Medical Center	Disagree	18%	31.0</a:t>
            </a:r>
          </a:p>
          <a:p>
            <a:r>
              <a:rPr lang="en-US"/>
              <a:t>Roseburg VA Medical Center	Indifferent	2%	4.0</a:t>
            </a:r>
          </a:p>
          <a:p>
            <a:r>
              <a:rPr lang="en-US"/>
              <a:t>Roseburg VA Medical Center	Agree	3%	6.0</a:t>
            </a:r>
          </a:p>
          <a:p>
            <a:r>
              <a:rPr lang="en-US"/>
              <a:t>Roseburg VA Medical Center	Strongly agree	1%	2.0</a:t>
            </a:r>
          </a:p>
          <a:p>
            <a:r>
              <a:rPr lang="en-US"/>
              <a:t>Seattle VA Medical Center	Strongly disagree	50%	5.0</a:t>
            </a:r>
          </a:p>
          <a:p>
            <a:r>
              <a:rPr lang="en-US"/>
              <a:t>Seattle VA Medical Center	Indifferent	20%	2.0</a:t>
            </a:r>
          </a:p>
          <a:p>
            <a:r>
              <a:rPr lang="en-US"/>
              <a:t>Seattle VA Medical Center	Agree	20%	2.0</a:t>
            </a:r>
          </a:p>
          <a:p>
            <a:r>
              <a:rPr lang="en-US"/>
              <a:t>Seattle VA Medical Center	Strongly agree	10%	1.0</a:t>
            </a:r>
          </a:p>
          <a:p>
            <a:r>
              <a:rPr lang="en-US"/>
              <a:t>White City VA Medical Center	Strongly disagree	70%	176.0</a:t>
            </a:r>
          </a:p>
          <a:p>
            <a:r>
              <a:rPr lang="en-US"/>
              <a:t>White City VA Medical Center	Disagree	19%	47.0</a:t>
            </a:r>
          </a:p>
          <a:p>
            <a:r>
              <a:rPr lang="en-US"/>
              <a:t>White City VA Medical Center	Indifferent	8%	21.0</a:t>
            </a:r>
          </a:p>
          <a:p>
            <a:r>
              <a:rPr lang="en-US"/>
              <a:t>White City VA Medical Center	Agree	2%	5.0</a:t>
            </a:r>
          </a:p>
          <a:p>
            <a:r>
              <a:rPr lang="en-US"/>
              <a:t>White City VA Medical Center	Strongly agree	0%	1.0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32</a:t>
            </a:fld>
            <a:endParaRPr lang="en-US"/>
          </a:p>
        </p:txBody>
      </p:sp>
    </p:spTree>
    <p:extLst>
      <p:ext uri="{BB962C8B-B14F-4D97-AF65-F5344CB8AC3E}">
        <p14:creationId xmlns:p14="http://schemas.microsoft.com/office/powerpoint/2010/main" val="216421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~26% cerner VISN 10 and 8% CPRS/VistA</a:t>
            </a:r>
          </a:p>
          <a:p>
            <a:r>
              <a:rPr lang="en-US"/>
              <a:t>~19% cerner VISN 20 and 5% CPRS/VistA</a:t>
            </a:r>
          </a:p>
        </p:txBody>
      </p:sp>
      <p:sp>
        <p:nvSpPr>
          <p:cNvPr id="4" name="Slide Number Placeholder 3"/>
          <p:cNvSpPr>
            <a:spLocks noGrp="1"/>
          </p:cNvSpPr>
          <p:nvPr>
            <p:ph type="sldNum" sz="quarter" idx="5"/>
          </p:nvPr>
        </p:nvSpPr>
        <p:spPr/>
        <p:txBody>
          <a:bodyPr/>
          <a:lstStyle/>
          <a:p>
            <a:fld id="{9F1D46A7-EBD6-4F32-BAB7-7CA01873D014}" type="slidenum">
              <a:rPr lang="en-US" smtClean="0"/>
              <a:t>7</a:t>
            </a:fld>
            <a:endParaRPr lang="en-US"/>
          </a:p>
        </p:txBody>
      </p:sp>
    </p:spTree>
    <p:extLst>
      <p:ext uri="{BB962C8B-B14F-4D97-AF65-F5344CB8AC3E}">
        <p14:creationId xmlns:p14="http://schemas.microsoft.com/office/powerpoint/2010/main" val="5548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Boise VA Medical Center	Strongly disagree	68%	17.0</a:t>
            </a:r>
          </a:p>
          <a:p>
            <a:r>
              <a:rPr lang="en-US"/>
              <a:t>Boise VA Medical Center	Disagree	32%	8.0</a:t>
            </a:r>
          </a:p>
          <a:p>
            <a:r>
              <a:rPr lang="en-US"/>
              <a:t>Chalmers P. Wylie Veterans Outpatient Clinic	Strongly disagree	65%	154.0</a:t>
            </a:r>
          </a:p>
          <a:p>
            <a:r>
              <a:rPr lang="en-US"/>
              <a:t>Chalmers P. Wylie Veterans Outpatient Clinic	Disagree	22%	52.0</a:t>
            </a:r>
          </a:p>
          <a:p>
            <a:r>
              <a:rPr lang="en-US"/>
              <a:t>Chalmers P. Wylie Veterans Outpatient Clinic	Indifferent	8%	18.0</a:t>
            </a:r>
          </a:p>
          <a:p>
            <a:r>
              <a:rPr lang="en-US"/>
              <a:t>Chalmers P. Wylie Veterans Outpatient Clinic	Agree	5%	12.0</a:t>
            </a:r>
          </a:p>
          <a:p>
            <a:r>
              <a:rPr lang="en-US"/>
              <a:t>Chalmers P. Wylie Veterans Outpatient Clinic	Strongly agree	1%	2.0</a:t>
            </a:r>
          </a:p>
          <a:p>
            <a:r>
              <a:rPr lang="en-US"/>
              <a:t>Columbus VA Clinic	Strongly disagree	56%	67.0</a:t>
            </a:r>
          </a:p>
          <a:p>
            <a:r>
              <a:rPr lang="en-US"/>
              <a:t>Columbus VA Clinic	Disagree	26%	31.0</a:t>
            </a:r>
          </a:p>
          <a:p>
            <a:r>
              <a:rPr lang="en-US"/>
              <a:t>Columbus VA Clinic	Indifferent	14%	17.0</a:t>
            </a:r>
          </a:p>
          <a:p>
            <a:r>
              <a:rPr lang="en-US"/>
              <a:t>Columbus VA Clinic	Agree	3%	4.0</a:t>
            </a:r>
          </a:p>
          <a:p>
            <a:r>
              <a:rPr lang="en-US"/>
              <a:t>Jonathan M. Wainwright Memorial VA Medical Center	Strongly disagree	54%	94.0</a:t>
            </a:r>
          </a:p>
          <a:p>
            <a:r>
              <a:rPr lang="en-US"/>
              <a:t>Jonathan M. Wainwright Memorial VA Medical Center	Disagree	32%	55.0</a:t>
            </a:r>
          </a:p>
          <a:p>
            <a:r>
              <a:rPr lang="en-US"/>
              <a:t>Jonathan M. Wainwright Memorial VA Medical Center	Indifferent	5%	9.0</a:t>
            </a:r>
          </a:p>
          <a:p>
            <a:r>
              <a:rPr lang="en-US"/>
              <a:t>Jonathan M. Wainwright Memorial VA Medical Center	Agree	8%	13.0</a:t>
            </a:r>
          </a:p>
          <a:p>
            <a:r>
              <a:rPr lang="en-US"/>
              <a:t>Jonathan M. Wainwright Memorial VA Medical Center	Strongly agree	1%	2.0</a:t>
            </a:r>
          </a:p>
          <a:p>
            <a:r>
              <a:rPr lang="en-US"/>
              <a:t>Mann-</a:t>
            </a:r>
            <a:r>
              <a:rPr lang="en-US" err="1"/>
              <a:t>Grandstaff</a:t>
            </a:r>
            <a:r>
              <a:rPr lang="en-US"/>
              <a:t> Department of Veterans Affairs Medical Center	Strongly disagree	69%	217.0</a:t>
            </a:r>
          </a:p>
          <a:p>
            <a:r>
              <a:rPr lang="en-US"/>
              <a:t>Mann-</a:t>
            </a:r>
            <a:r>
              <a:rPr lang="en-US" err="1"/>
              <a:t>Grandstaff</a:t>
            </a:r>
            <a:r>
              <a:rPr lang="en-US"/>
              <a:t> Department of Veterans Affairs Medical Center	Disagree	19%	59.0</a:t>
            </a:r>
          </a:p>
          <a:p>
            <a:r>
              <a:rPr lang="en-US"/>
              <a:t>Mann-</a:t>
            </a:r>
            <a:r>
              <a:rPr lang="en-US" err="1"/>
              <a:t>Grandstaff</a:t>
            </a:r>
            <a:r>
              <a:rPr lang="en-US"/>
              <a:t> Department of Veterans Affairs Medical Center	Indifferent	7%	22.0</a:t>
            </a:r>
          </a:p>
          <a:p>
            <a:r>
              <a:rPr lang="en-US"/>
              <a:t>Mann-</a:t>
            </a:r>
            <a:r>
              <a:rPr lang="en-US" err="1"/>
              <a:t>Grandstaff</a:t>
            </a:r>
            <a:r>
              <a:rPr lang="en-US"/>
              <a:t> Department of Veterans Affairs Medical Center	Agree	4%	13.0</a:t>
            </a:r>
          </a:p>
          <a:p>
            <a:r>
              <a:rPr lang="en-US"/>
              <a:t>Mann-</a:t>
            </a:r>
            <a:r>
              <a:rPr lang="en-US" err="1"/>
              <a:t>Grandstaff</a:t>
            </a:r>
            <a:r>
              <a:rPr lang="en-US"/>
              <a:t> Department of Veterans Affairs Medical Center	Strongly agree	1%	2.0</a:t>
            </a:r>
          </a:p>
          <a:p>
            <a:r>
              <a:rPr lang="en-US"/>
              <a:t>Roseburg VA Medical Center	Strongly disagree	75%	129.0</a:t>
            </a:r>
          </a:p>
          <a:p>
            <a:r>
              <a:rPr lang="en-US"/>
              <a:t>Roseburg VA Medical Center	Disagree	18%	31.0</a:t>
            </a:r>
          </a:p>
          <a:p>
            <a:r>
              <a:rPr lang="en-US"/>
              <a:t>Roseburg VA Medical Center	Indifferent	2%	4.0</a:t>
            </a:r>
          </a:p>
          <a:p>
            <a:r>
              <a:rPr lang="en-US"/>
              <a:t>Roseburg VA Medical Center	Agree	3%	6.0</a:t>
            </a:r>
          </a:p>
          <a:p>
            <a:r>
              <a:rPr lang="en-US"/>
              <a:t>Roseburg VA Medical Center	Strongly agree	1%	2.0</a:t>
            </a:r>
          </a:p>
          <a:p>
            <a:r>
              <a:rPr lang="en-US"/>
              <a:t>Seattle VA Medical Center	Strongly disagree	50%	5.0</a:t>
            </a:r>
          </a:p>
          <a:p>
            <a:r>
              <a:rPr lang="en-US"/>
              <a:t>Seattle VA Medical Center	Indifferent	20%	2.0</a:t>
            </a:r>
          </a:p>
          <a:p>
            <a:r>
              <a:rPr lang="en-US"/>
              <a:t>Seattle VA Medical Center	Agree	20%	2.0</a:t>
            </a:r>
          </a:p>
          <a:p>
            <a:r>
              <a:rPr lang="en-US"/>
              <a:t>Seattle VA Medical Center	Strongly agree	10%	1.0</a:t>
            </a:r>
          </a:p>
          <a:p>
            <a:r>
              <a:rPr lang="en-US"/>
              <a:t>White City VA Medical Center	Strongly disagree	70%	176.0</a:t>
            </a:r>
          </a:p>
          <a:p>
            <a:r>
              <a:rPr lang="en-US"/>
              <a:t>White City VA Medical Center	Disagree	19%	47.0</a:t>
            </a:r>
          </a:p>
          <a:p>
            <a:r>
              <a:rPr lang="en-US"/>
              <a:t>White City VA Medical Center	Indifferent	8%	21.0</a:t>
            </a:r>
          </a:p>
          <a:p>
            <a:r>
              <a:rPr lang="en-US"/>
              <a:t>White City VA Medical Center	Agree	2%	5.0</a:t>
            </a:r>
          </a:p>
          <a:p>
            <a:r>
              <a:rPr lang="en-US"/>
              <a:t>White City VA Medical Center	Strongly agree	0%	1.0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34</a:t>
            </a:fld>
            <a:endParaRPr lang="en-US"/>
          </a:p>
        </p:txBody>
      </p:sp>
    </p:spTree>
    <p:extLst>
      <p:ext uri="{BB962C8B-B14F-4D97-AF65-F5344CB8AC3E}">
        <p14:creationId xmlns:p14="http://schemas.microsoft.com/office/powerpoint/2010/main" val="151462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Boise VA Medical Center	Strongly disagree	68%	17.0</a:t>
            </a:r>
          </a:p>
          <a:p>
            <a:r>
              <a:rPr lang="en-US"/>
              <a:t>Boise VA Medical Center	Disagree	32%	8.0</a:t>
            </a:r>
          </a:p>
          <a:p>
            <a:r>
              <a:rPr lang="en-US"/>
              <a:t>Chalmers P. Wylie Veterans Outpatient Clinic	Strongly disagree	65%	154.0</a:t>
            </a:r>
          </a:p>
          <a:p>
            <a:r>
              <a:rPr lang="en-US"/>
              <a:t>Chalmers P. Wylie Veterans Outpatient Clinic	Disagree	22%	52.0</a:t>
            </a:r>
          </a:p>
          <a:p>
            <a:r>
              <a:rPr lang="en-US"/>
              <a:t>Chalmers P. Wylie Veterans Outpatient Clinic	Indifferent	8%	18.0</a:t>
            </a:r>
          </a:p>
          <a:p>
            <a:r>
              <a:rPr lang="en-US"/>
              <a:t>Chalmers P. Wylie Veterans Outpatient Clinic	Agree	5%	12.0</a:t>
            </a:r>
          </a:p>
          <a:p>
            <a:r>
              <a:rPr lang="en-US"/>
              <a:t>Chalmers P. Wylie Veterans Outpatient Clinic	Strongly agree	1%	2.0</a:t>
            </a:r>
          </a:p>
          <a:p>
            <a:r>
              <a:rPr lang="en-US"/>
              <a:t>Columbus VA Clinic	Strongly disagree	56%	67.0</a:t>
            </a:r>
          </a:p>
          <a:p>
            <a:r>
              <a:rPr lang="en-US"/>
              <a:t>Columbus VA Clinic	Disagree	26%	31.0</a:t>
            </a:r>
          </a:p>
          <a:p>
            <a:r>
              <a:rPr lang="en-US"/>
              <a:t>Columbus VA Clinic	Indifferent	14%	17.0</a:t>
            </a:r>
          </a:p>
          <a:p>
            <a:r>
              <a:rPr lang="en-US"/>
              <a:t>Columbus VA Clinic	Agree	3%	4.0</a:t>
            </a:r>
          </a:p>
          <a:p>
            <a:r>
              <a:rPr lang="en-US"/>
              <a:t>Jonathan M. Wainwright Memorial VA Medical Center	Strongly disagree	54%	94.0</a:t>
            </a:r>
          </a:p>
          <a:p>
            <a:r>
              <a:rPr lang="en-US"/>
              <a:t>Jonathan M. Wainwright Memorial VA Medical Center	Disagree	32%	55.0</a:t>
            </a:r>
          </a:p>
          <a:p>
            <a:r>
              <a:rPr lang="en-US"/>
              <a:t>Jonathan M. Wainwright Memorial VA Medical Center	Indifferent	5%	9.0</a:t>
            </a:r>
          </a:p>
          <a:p>
            <a:r>
              <a:rPr lang="en-US"/>
              <a:t>Jonathan M. Wainwright Memorial VA Medical Center	Agree	8%	13.0</a:t>
            </a:r>
          </a:p>
          <a:p>
            <a:r>
              <a:rPr lang="en-US"/>
              <a:t>Jonathan M. Wainwright Memorial VA Medical Center	Strongly agree	1%	2.0</a:t>
            </a:r>
          </a:p>
          <a:p>
            <a:r>
              <a:rPr lang="en-US"/>
              <a:t>Mann-</a:t>
            </a:r>
            <a:r>
              <a:rPr lang="en-US" err="1"/>
              <a:t>Grandstaff</a:t>
            </a:r>
            <a:r>
              <a:rPr lang="en-US"/>
              <a:t> Department of Veterans Affairs Medical Center	Strongly disagree	69%	217.0</a:t>
            </a:r>
          </a:p>
          <a:p>
            <a:r>
              <a:rPr lang="en-US"/>
              <a:t>Mann-</a:t>
            </a:r>
            <a:r>
              <a:rPr lang="en-US" err="1"/>
              <a:t>Grandstaff</a:t>
            </a:r>
            <a:r>
              <a:rPr lang="en-US"/>
              <a:t> Department of Veterans Affairs Medical Center	Disagree	19%	59.0</a:t>
            </a:r>
          </a:p>
          <a:p>
            <a:r>
              <a:rPr lang="en-US"/>
              <a:t>Mann-</a:t>
            </a:r>
            <a:r>
              <a:rPr lang="en-US" err="1"/>
              <a:t>Grandstaff</a:t>
            </a:r>
            <a:r>
              <a:rPr lang="en-US"/>
              <a:t> Department of Veterans Affairs Medical Center	Indifferent	7%	22.0</a:t>
            </a:r>
          </a:p>
          <a:p>
            <a:r>
              <a:rPr lang="en-US"/>
              <a:t>Mann-</a:t>
            </a:r>
            <a:r>
              <a:rPr lang="en-US" err="1"/>
              <a:t>Grandstaff</a:t>
            </a:r>
            <a:r>
              <a:rPr lang="en-US"/>
              <a:t> Department of Veterans Affairs Medical Center	Agree	4%	13.0</a:t>
            </a:r>
          </a:p>
          <a:p>
            <a:r>
              <a:rPr lang="en-US"/>
              <a:t>Mann-</a:t>
            </a:r>
            <a:r>
              <a:rPr lang="en-US" err="1"/>
              <a:t>Grandstaff</a:t>
            </a:r>
            <a:r>
              <a:rPr lang="en-US"/>
              <a:t> Department of Veterans Affairs Medical Center	Strongly agree	1%	2.0</a:t>
            </a:r>
          </a:p>
          <a:p>
            <a:r>
              <a:rPr lang="en-US"/>
              <a:t>Roseburg VA Medical Center	Strongly disagree	75%	129.0</a:t>
            </a:r>
          </a:p>
          <a:p>
            <a:r>
              <a:rPr lang="en-US"/>
              <a:t>Roseburg VA Medical Center	Disagree	18%	31.0</a:t>
            </a:r>
          </a:p>
          <a:p>
            <a:r>
              <a:rPr lang="en-US"/>
              <a:t>Roseburg VA Medical Center	Indifferent	2%	4.0</a:t>
            </a:r>
          </a:p>
          <a:p>
            <a:r>
              <a:rPr lang="en-US"/>
              <a:t>Roseburg VA Medical Center	Agree	3%	6.0</a:t>
            </a:r>
          </a:p>
          <a:p>
            <a:r>
              <a:rPr lang="en-US"/>
              <a:t>Roseburg VA Medical Center	Strongly agree	1%	2.0</a:t>
            </a:r>
          </a:p>
          <a:p>
            <a:r>
              <a:rPr lang="en-US"/>
              <a:t>Seattle VA Medical Center	Strongly disagree	50%	5.0</a:t>
            </a:r>
          </a:p>
          <a:p>
            <a:r>
              <a:rPr lang="en-US"/>
              <a:t>Seattle VA Medical Center	Indifferent	20%	2.0</a:t>
            </a:r>
          </a:p>
          <a:p>
            <a:r>
              <a:rPr lang="en-US"/>
              <a:t>Seattle VA Medical Center	Agree	20%	2.0</a:t>
            </a:r>
          </a:p>
          <a:p>
            <a:r>
              <a:rPr lang="en-US"/>
              <a:t>Seattle VA Medical Center	Strongly agree	10%	1.0</a:t>
            </a:r>
          </a:p>
          <a:p>
            <a:r>
              <a:rPr lang="en-US"/>
              <a:t>White City VA Medical Center	Strongly disagree	70%	176.0</a:t>
            </a:r>
          </a:p>
          <a:p>
            <a:r>
              <a:rPr lang="en-US"/>
              <a:t>White City VA Medical Center	Disagree	19%	47.0</a:t>
            </a:r>
          </a:p>
          <a:p>
            <a:r>
              <a:rPr lang="en-US"/>
              <a:t>White City VA Medical Center	Indifferent	8%	21.0</a:t>
            </a:r>
          </a:p>
          <a:p>
            <a:r>
              <a:rPr lang="en-US"/>
              <a:t>White City VA Medical Center	Agree	2%	5.0</a:t>
            </a:r>
          </a:p>
          <a:p>
            <a:r>
              <a:rPr lang="en-US"/>
              <a:t>White City VA Medical Center	Strongly agree	0%	1.0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36</a:t>
            </a:fld>
            <a:endParaRPr lang="en-US"/>
          </a:p>
        </p:txBody>
      </p:sp>
    </p:spTree>
    <p:extLst>
      <p:ext uri="{BB962C8B-B14F-4D97-AF65-F5344CB8AC3E}">
        <p14:creationId xmlns:p14="http://schemas.microsoft.com/office/powerpoint/2010/main" val="2065766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dirty="0"/>
              <a:t>Boise VA Medical Center	Strongly disagree	68%	17.0</a:t>
            </a:r>
          </a:p>
          <a:p>
            <a:r>
              <a:rPr lang="en-US" dirty="0"/>
              <a:t>Boise VA Medical Center	Disagree	32%	8.0</a:t>
            </a:r>
          </a:p>
          <a:p>
            <a:r>
              <a:rPr lang="en-US" dirty="0"/>
              <a:t>Chalmers P. Wylie Veterans Outpatient Clinic	Strongly disagree	65%	154.0</a:t>
            </a:r>
          </a:p>
          <a:p>
            <a:r>
              <a:rPr lang="en-US" dirty="0"/>
              <a:t>Chalmers P. Wylie Veterans Outpatient Clinic	Disagree	22%	52.0</a:t>
            </a:r>
          </a:p>
          <a:p>
            <a:r>
              <a:rPr lang="en-US" dirty="0"/>
              <a:t>Chalmers P. Wylie Veterans Outpatient Clinic	Indifferent	8%	18.0</a:t>
            </a:r>
          </a:p>
          <a:p>
            <a:r>
              <a:rPr lang="en-US" dirty="0"/>
              <a:t>Chalmers P. Wylie Veterans Outpatient Clinic	Agree	5%	12.0</a:t>
            </a:r>
          </a:p>
          <a:p>
            <a:r>
              <a:rPr lang="en-US" dirty="0"/>
              <a:t>Chalmers P. Wylie Veterans Outpatient Clinic	Strongly agree	1%	2.0</a:t>
            </a:r>
          </a:p>
          <a:p>
            <a:r>
              <a:rPr lang="en-US" dirty="0"/>
              <a:t>Columbus VA Clinic	Strongly disagree	56%	67.0</a:t>
            </a:r>
          </a:p>
          <a:p>
            <a:r>
              <a:rPr lang="en-US" dirty="0"/>
              <a:t>Columbus VA Clinic	Disagree	26%	31.0</a:t>
            </a:r>
          </a:p>
          <a:p>
            <a:r>
              <a:rPr lang="en-US" dirty="0"/>
              <a:t>Columbus VA Clinic	Indifferent	14%	17.0</a:t>
            </a:r>
          </a:p>
          <a:p>
            <a:r>
              <a:rPr lang="en-US" dirty="0"/>
              <a:t>Columbus VA Clinic	Agree	3%	4.0</a:t>
            </a:r>
          </a:p>
          <a:p>
            <a:r>
              <a:rPr lang="en-US" dirty="0"/>
              <a:t>Jonathan M. Wainwright Memorial VA Medical Center	Strongly disagree	54%	94.0</a:t>
            </a:r>
          </a:p>
          <a:p>
            <a:r>
              <a:rPr lang="en-US" dirty="0"/>
              <a:t>Jonathan M. Wainwright Memorial VA Medical Center	Disagree	32%	55.0</a:t>
            </a:r>
          </a:p>
          <a:p>
            <a:r>
              <a:rPr lang="en-US" dirty="0"/>
              <a:t>Jonathan M. Wainwright Memorial VA Medical Center	Indifferent	5%	9.0</a:t>
            </a:r>
          </a:p>
          <a:p>
            <a:r>
              <a:rPr lang="en-US" dirty="0"/>
              <a:t>Jonathan M. Wainwright Memorial VA Medical Center	Agree	8%	13.0</a:t>
            </a:r>
          </a:p>
          <a:p>
            <a:r>
              <a:rPr lang="en-US" dirty="0"/>
              <a:t>Jonathan M. Wainwright Memorial VA Medical Center	Strongly agree	1%	2.0</a:t>
            </a:r>
          </a:p>
          <a:p>
            <a:r>
              <a:rPr lang="en-US" dirty="0"/>
              <a:t>Mann-</a:t>
            </a:r>
            <a:r>
              <a:rPr lang="en-US" dirty="0" err="1"/>
              <a:t>Grandstaff</a:t>
            </a:r>
            <a:r>
              <a:rPr lang="en-US" dirty="0"/>
              <a:t> Department of Veterans Affairs Medical Center	Strongly disagree	69%	217.0</a:t>
            </a:r>
          </a:p>
          <a:p>
            <a:r>
              <a:rPr lang="en-US" dirty="0"/>
              <a:t>Mann-</a:t>
            </a:r>
            <a:r>
              <a:rPr lang="en-US" dirty="0" err="1"/>
              <a:t>Grandstaff</a:t>
            </a:r>
            <a:r>
              <a:rPr lang="en-US" dirty="0"/>
              <a:t> Department of Veterans Affairs Medical Center	Disagree	19%	59.0</a:t>
            </a:r>
          </a:p>
          <a:p>
            <a:r>
              <a:rPr lang="en-US" dirty="0"/>
              <a:t>Mann-</a:t>
            </a:r>
            <a:r>
              <a:rPr lang="en-US" dirty="0" err="1"/>
              <a:t>Grandstaff</a:t>
            </a:r>
            <a:r>
              <a:rPr lang="en-US" dirty="0"/>
              <a:t> Department of Veterans Affairs Medical Center	Indifferent	7%	22.0</a:t>
            </a:r>
          </a:p>
          <a:p>
            <a:r>
              <a:rPr lang="en-US" dirty="0"/>
              <a:t>Mann-</a:t>
            </a:r>
            <a:r>
              <a:rPr lang="en-US" dirty="0" err="1"/>
              <a:t>Grandstaff</a:t>
            </a:r>
            <a:r>
              <a:rPr lang="en-US" dirty="0"/>
              <a:t> Department of Veterans Affairs Medical Center	Agree	4%	13.0</a:t>
            </a:r>
          </a:p>
          <a:p>
            <a:r>
              <a:rPr lang="en-US" dirty="0"/>
              <a:t>Mann-</a:t>
            </a:r>
            <a:r>
              <a:rPr lang="en-US" dirty="0" err="1"/>
              <a:t>Grandstaff</a:t>
            </a:r>
            <a:r>
              <a:rPr lang="en-US" dirty="0"/>
              <a:t> Department of Veterans Affairs Medical Center	Strongly agree	1%	2.0</a:t>
            </a:r>
          </a:p>
          <a:p>
            <a:r>
              <a:rPr lang="en-US" dirty="0"/>
              <a:t>Roseburg VA Medical Center	Strongly disagree	75%	129.0</a:t>
            </a:r>
          </a:p>
          <a:p>
            <a:r>
              <a:rPr lang="en-US" dirty="0"/>
              <a:t>Roseburg VA Medical Center	Disagree	18%	31.0</a:t>
            </a:r>
          </a:p>
          <a:p>
            <a:r>
              <a:rPr lang="en-US" dirty="0"/>
              <a:t>Roseburg VA Medical Center	Indifferent	2%	4.0</a:t>
            </a:r>
          </a:p>
          <a:p>
            <a:r>
              <a:rPr lang="en-US" dirty="0"/>
              <a:t>Roseburg VA Medical Center	Agree	3%	6.0</a:t>
            </a:r>
          </a:p>
          <a:p>
            <a:r>
              <a:rPr lang="en-US" dirty="0"/>
              <a:t>Roseburg VA Medical Center	Strongly agree	1%	2.0</a:t>
            </a:r>
          </a:p>
          <a:p>
            <a:r>
              <a:rPr lang="en-US" dirty="0"/>
              <a:t>Seattle VA Medical Center	Strongly disagree	50%	5.0</a:t>
            </a:r>
          </a:p>
          <a:p>
            <a:r>
              <a:rPr lang="en-US" dirty="0"/>
              <a:t>Seattle VA Medical Center	Indifferent	20%	2.0</a:t>
            </a:r>
          </a:p>
          <a:p>
            <a:r>
              <a:rPr lang="en-US" dirty="0"/>
              <a:t>Seattle VA Medical Center	Agree	20%	2.0</a:t>
            </a:r>
          </a:p>
          <a:p>
            <a:r>
              <a:rPr lang="en-US" dirty="0"/>
              <a:t>Seattle VA Medical Center	Strongly agree	10%	1.0</a:t>
            </a:r>
          </a:p>
          <a:p>
            <a:r>
              <a:rPr lang="en-US" dirty="0"/>
              <a:t>White City VA Medical Center	Strongly disagree	70%	176.0</a:t>
            </a:r>
          </a:p>
          <a:p>
            <a:r>
              <a:rPr lang="en-US" dirty="0"/>
              <a:t>White City VA Medical Center	Disagree	19%	47.0</a:t>
            </a:r>
          </a:p>
          <a:p>
            <a:r>
              <a:rPr lang="en-US" dirty="0"/>
              <a:t>White City VA Medical Center	Indifferent	8%	21.0</a:t>
            </a:r>
          </a:p>
          <a:p>
            <a:r>
              <a:rPr lang="en-US" dirty="0"/>
              <a:t>White City VA Medical Center	Agree	2%	5.0</a:t>
            </a:r>
          </a:p>
          <a:p>
            <a:r>
              <a:rPr lang="en-US" dirty="0"/>
              <a:t>White City VA Medical Center	Strongly agree	0%	1.0</a:t>
            </a:r>
          </a:p>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38</a:t>
            </a:fld>
            <a:endParaRPr lang="en-US"/>
          </a:p>
        </p:txBody>
      </p:sp>
    </p:spTree>
    <p:extLst>
      <p:ext uri="{BB962C8B-B14F-4D97-AF65-F5344CB8AC3E}">
        <p14:creationId xmlns:p14="http://schemas.microsoft.com/office/powerpoint/2010/main" val="2622404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Boise VA Medical Center	Strongly disagree	68%	17.0</a:t>
            </a:r>
          </a:p>
          <a:p>
            <a:r>
              <a:rPr lang="en-US"/>
              <a:t>Boise VA Medical Center	Disagree	32%	8.0</a:t>
            </a:r>
          </a:p>
          <a:p>
            <a:r>
              <a:rPr lang="en-US"/>
              <a:t>Chalmers P. Wylie Veterans Outpatient Clinic	Strongly disagree	65%	154.0</a:t>
            </a:r>
          </a:p>
          <a:p>
            <a:r>
              <a:rPr lang="en-US"/>
              <a:t>Chalmers P. Wylie Veterans Outpatient Clinic	Disagree	22%	52.0</a:t>
            </a:r>
          </a:p>
          <a:p>
            <a:r>
              <a:rPr lang="en-US"/>
              <a:t>Chalmers P. Wylie Veterans Outpatient Clinic	Indifferent	8%	18.0</a:t>
            </a:r>
          </a:p>
          <a:p>
            <a:r>
              <a:rPr lang="en-US"/>
              <a:t>Chalmers P. Wylie Veterans Outpatient Clinic	Agree	5%	12.0</a:t>
            </a:r>
          </a:p>
          <a:p>
            <a:r>
              <a:rPr lang="en-US"/>
              <a:t>Chalmers P. Wylie Veterans Outpatient Clinic	Strongly agree	1%	2.0</a:t>
            </a:r>
          </a:p>
          <a:p>
            <a:r>
              <a:rPr lang="en-US"/>
              <a:t>Columbus VA Clinic	Strongly disagree	56%	67.0</a:t>
            </a:r>
          </a:p>
          <a:p>
            <a:r>
              <a:rPr lang="en-US"/>
              <a:t>Columbus VA Clinic	Disagree	26%	31.0</a:t>
            </a:r>
          </a:p>
          <a:p>
            <a:r>
              <a:rPr lang="en-US"/>
              <a:t>Columbus VA Clinic	Indifferent	14%	17.0</a:t>
            </a:r>
          </a:p>
          <a:p>
            <a:r>
              <a:rPr lang="en-US"/>
              <a:t>Columbus VA Clinic	Agree	3%	4.0</a:t>
            </a:r>
          </a:p>
          <a:p>
            <a:r>
              <a:rPr lang="en-US"/>
              <a:t>Jonathan M. Wainwright Memorial VA Medical Center	Strongly disagree	54%	94.0</a:t>
            </a:r>
          </a:p>
          <a:p>
            <a:r>
              <a:rPr lang="en-US"/>
              <a:t>Jonathan M. Wainwright Memorial VA Medical Center	Disagree	32%	55.0</a:t>
            </a:r>
          </a:p>
          <a:p>
            <a:r>
              <a:rPr lang="en-US"/>
              <a:t>Jonathan M. Wainwright Memorial VA Medical Center	Indifferent	5%	9.0</a:t>
            </a:r>
          </a:p>
          <a:p>
            <a:r>
              <a:rPr lang="en-US"/>
              <a:t>Jonathan M. Wainwright Memorial VA Medical Center	Agree	8%	13.0</a:t>
            </a:r>
          </a:p>
          <a:p>
            <a:r>
              <a:rPr lang="en-US"/>
              <a:t>Jonathan M. Wainwright Memorial VA Medical Center	Strongly agree	1%	2.0</a:t>
            </a:r>
          </a:p>
          <a:p>
            <a:r>
              <a:rPr lang="en-US"/>
              <a:t>Mann-</a:t>
            </a:r>
            <a:r>
              <a:rPr lang="en-US" err="1"/>
              <a:t>Grandstaff</a:t>
            </a:r>
            <a:r>
              <a:rPr lang="en-US"/>
              <a:t> Department of Veterans Affairs Medical Center	Strongly disagree	69%	217.0</a:t>
            </a:r>
          </a:p>
          <a:p>
            <a:r>
              <a:rPr lang="en-US"/>
              <a:t>Mann-</a:t>
            </a:r>
            <a:r>
              <a:rPr lang="en-US" err="1"/>
              <a:t>Grandstaff</a:t>
            </a:r>
            <a:r>
              <a:rPr lang="en-US"/>
              <a:t> Department of Veterans Affairs Medical Center	Disagree	19%	59.0</a:t>
            </a:r>
          </a:p>
          <a:p>
            <a:r>
              <a:rPr lang="en-US"/>
              <a:t>Mann-</a:t>
            </a:r>
            <a:r>
              <a:rPr lang="en-US" err="1"/>
              <a:t>Grandstaff</a:t>
            </a:r>
            <a:r>
              <a:rPr lang="en-US"/>
              <a:t> Department of Veterans Affairs Medical Center	Indifferent	7%	22.0</a:t>
            </a:r>
          </a:p>
          <a:p>
            <a:r>
              <a:rPr lang="en-US"/>
              <a:t>Mann-</a:t>
            </a:r>
            <a:r>
              <a:rPr lang="en-US" err="1"/>
              <a:t>Grandstaff</a:t>
            </a:r>
            <a:r>
              <a:rPr lang="en-US"/>
              <a:t> Department of Veterans Affairs Medical Center	Agree	4%	13.0</a:t>
            </a:r>
          </a:p>
          <a:p>
            <a:r>
              <a:rPr lang="en-US"/>
              <a:t>Mann-</a:t>
            </a:r>
            <a:r>
              <a:rPr lang="en-US" err="1"/>
              <a:t>Grandstaff</a:t>
            </a:r>
            <a:r>
              <a:rPr lang="en-US"/>
              <a:t> Department of Veterans Affairs Medical Center	Strongly agree	1%	2.0</a:t>
            </a:r>
          </a:p>
          <a:p>
            <a:r>
              <a:rPr lang="en-US"/>
              <a:t>Roseburg VA Medical Center	Strongly disagree	75%	129.0</a:t>
            </a:r>
          </a:p>
          <a:p>
            <a:r>
              <a:rPr lang="en-US"/>
              <a:t>Roseburg VA Medical Center	Disagree	18%	31.0</a:t>
            </a:r>
          </a:p>
          <a:p>
            <a:r>
              <a:rPr lang="en-US"/>
              <a:t>Roseburg VA Medical Center	Indifferent	2%	4.0</a:t>
            </a:r>
          </a:p>
          <a:p>
            <a:r>
              <a:rPr lang="en-US"/>
              <a:t>Roseburg VA Medical Center	Agree	3%	6.0</a:t>
            </a:r>
          </a:p>
          <a:p>
            <a:r>
              <a:rPr lang="en-US"/>
              <a:t>Roseburg VA Medical Center	Strongly agree	1%	2.0</a:t>
            </a:r>
          </a:p>
          <a:p>
            <a:r>
              <a:rPr lang="en-US"/>
              <a:t>Seattle VA Medical Center	Strongly disagree	50%	5.0</a:t>
            </a:r>
          </a:p>
          <a:p>
            <a:r>
              <a:rPr lang="en-US"/>
              <a:t>Seattle VA Medical Center	Indifferent	20%	2.0</a:t>
            </a:r>
          </a:p>
          <a:p>
            <a:r>
              <a:rPr lang="en-US"/>
              <a:t>Seattle VA Medical Center	Agree	20%	2.0</a:t>
            </a:r>
          </a:p>
          <a:p>
            <a:r>
              <a:rPr lang="en-US"/>
              <a:t>Seattle VA Medical Center	Strongly agree	10%	1.0</a:t>
            </a:r>
          </a:p>
          <a:p>
            <a:r>
              <a:rPr lang="en-US"/>
              <a:t>White City VA Medical Center	Strongly disagree	70%	176.0</a:t>
            </a:r>
          </a:p>
          <a:p>
            <a:r>
              <a:rPr lang="en-US"/>
              <a:t>White City VA Medical Center	Disagree	19%	47.0</a:t>
            </a:r>
          </a:p>
          <a:p>
            <a:r>
              <a:rPr lang="en-US"/>
              <a:t>White City VA Medical Center	Indifferent	8%	21.0</a:t>
            </a:r>
          </a:p>
          <a:p>
            <a:r>
              <a:rPr lang="en-US"/>
              <a:t>White City VA Medical Center	Agree	2%	5.0</a:t>
            </a:r>
          </a:p>
          <a:p>
            <a:r>
              <a:rPr lang="en-US"/>
              <a:t>White City VA Medical Center	Strongly agree	0%	1.0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40</a:t>
            </a:fld>
            <a:endParaRPr lang="en-US"/>
          </a:p>
        </p:txBody>
      </p:sp>
    </p:spTree>
    <p:extLst>
      <p:ext uri="{BB962C8B-B14F-4D97-AF65-F5344CB8AC3E}">
        <p14:creationId xmlns:p14="http://schemas.microsoft.com/office/powerpoint/2010/main" val="3511778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initial training prepared me well to use this electronic health record. along My initial training prepared me well to use this electronic health record.	Count of My initial training prepared me well to use this electronic health record.</a:t>
            </a:r>
          </a:p>
          <a:p>
            <a:r>
              <a:rPr lang="en-US"/>
              <a:t>Boise VA Medical Center	Strongly disagree	68%	17.0</a:t>
            </a:r>
          </a:p>
          <a:p>
            <a:r>
              <a:rPr lang="en-US"/>
              <a:t>Boise VA Medical Center	Disagree	32%	8.0</a:t>
            </a:r>
          </a:p>
          <a:p>
            <a:r>
              <a:rPr lang="en-US"/>
              <a:t>Chalmers P. Wylie Veterans Outpatient Clinic	Strongly disagree	65%	154.0</a:t>
            </a:r>
          </a:p>
          <a:p>
            <a:r>
              <a:rPr lang="en-US"/>
              <a:t>Chalmers P. Wylie Veterans Outpatient Clinic	Disagree	22%	52.0</a:t>
            </a:r>
          </a:p>
          <a:p>
            <a:r>
              <a:rPr lang="en-US"/>
              <a:t>Chalmers P. Wylie Veterans Outpatient Clinic	Indifferent	8%	18.0</a:t>
            </a:r>
          </a:p>
          <a:p>
            <a:r>
              <a:rPr lang="en-US"/>
              <a:t>Chalmers P. Wylie Veterans Outpatient Clinic	Agree	5%	12.0</a:t>
            </a:r>
          </a:p>
          <a:p>
            <a:r>
              <a:rPr lang="en-US"/>
              <a:t>Chalmers P. Wylie Veterans Outpatient Clinic	Strongly agree	1%	2.0</a:t>
            </a:r>
          </a:p>
          <a:p>
            <a:r>
              <a:rPr lang="en-US"/>
              <a:t>Columbus VA Clinic	Strongly disagree	56%	67.0</a:t>
            </a:r>
          </a:p>
          <a:p>
            <a:r>
              <a:rPr lang="en-US"/>
              <a:t>Columbus VA Clinic	Disagree	26%	31.0</a:t>
            </a:r>
          </a:p>
          <a:p>
            <a:r>
              <a:rPr lang="en-US"/>
              <a:t>Columbus VA Clinic	Indifferent	14%	17.0</a:t>
            </a:r>
          </a:p>
          <a:p>
            <a:r>
              <a:rPr lang="en-US"/>
              <a:t>Columbus VA Clinic	Agree	3%	4.0</a:t>
            </a:r>
          </a:p>
          <a:p>
            <a:r>
              <a:rPr lang="en-US"/>
              <a:t>Jonathan M. Wainwright Memorial VA Medical Center	Strongly disagree	54%	94.0</a:t>
            </a:r>
          </a:p>
          <a:p>
            <a:r>
              <a:rPr lang="en-US"/>
              <a:t>Jonathan M. Wainwright Memorial VA Medical Center	Disagree	32%	55.0</a:t>
            </a:r>
          </a:p>
          <a:p>
            <a:r>
              <a:rPr lang="en-US"/>
              <a:t>Jonathan M. Wainwright Memorial VA Medical Center	Indifferent	5%	9.0</a:t>
            </a:r>
          </a:p>
          <a:p>
            <a:r>
              <a:rPr lang="en-US"/>
              <a:t>Jonathan M. Wainwright Memorial VA Medical Center	Agree	8%	13.0</a:t>
            </a:r>
          </a:p>
          <a:p>
            <a:r>
              <a:rPr lang="en-US"/>
              <a:t>Jonathan M. Wainwright Memorial VA Medical Center	Strongly agree	1%	2.0</a:t>
            </a:r>
          </a:p>
          <a:p>
            <a:r>
              <a:rPr lang="en-US"/>
              <a:t>Mann-</a:t>
            </a:r>
            <a:r>
              <a:rPr lang="en-US" err="1"/>
              <a:t>Grandstaff</a:t>
            </a:r>
            <a:r>
              <a:rPr lang="en-US"/>
              <a:t> Department of Veterans Affairs Medical Center	Strongly disagree	69%	217.0</a:t>
            </a:r>
          </a:p>
          <a:p>
            <a:r>
              <a:rPr lang="en-US"/>
              <a:t>Mann-</a:t>
            </a:r>
            <a:r>
              <a:rPr lang="en-US" err="1"/>
              <a:t>Grandstaff</a:t>
            </a:r>
            <a:r>
              <a:rPr lang="en-US"/>
              <a:t> Department of Veterans Affairs Medical Center	Disagree	19%	59.0</a:t>
            </a:r>
          </a:p>
          <a:p>
            <a:r>
              <a:rPr lang="en-US"/>
              <a:t>Mann-</a:t>
            </a:r>
            <a:r>
              <a:rPr lang="en-US" err="1"/>
              <a:t>Grandstaff</a:t>
            </a:r>
            <a:r>
              <a:rPr lang="en-US"/>
              <a:t> Department of Veterans Affairs Medical Center	Indifferent	7%	22.0</a:t>
            </a:r>
          </a:p>
          <a:p>
            <a:r>
              <a:rPr lang="en-US"/>
              <a:t>Mann-</a:t>
            </a:r>
            <a:r>
              <a:rPr lang="en-US" err="1"/>
              <a:t>Grandstaff</a:t>
            </a:r>
            <a:r>
              <a:rPr lang="en-US"/>
              <a:t> Department of Veterans Affairs Medical Center	Agree	4%	13.0</a:t>
            </a:r>
          </a:p>
          <a:p>
            <a:r>
              <a:rPr lang="en-US"/>
              <a:t>Mann-</a:t>
            </a:r>
            <a:r>
              <a:rPr lang="en-US" err="1"/>
              <a:t>Grandstaff</a:t>
            </a:r>
            <a:r>
              <a:rPr lang="en-US"/>
              <a:t> Department of Veterans Affairs Medical Center	Strongly agree	1%	2.0</a:t>
            </a:r>
          </a:p>
          <a:p>
            <a:r>
              <a:rPr lang="en-US"/>
              <a:t>Roseburg VA Medical Center	Strongly disagree	75%	129.0</a:t>
            </a:r>
          </a:p>
          <a:p>
            <a:r>
              <a:rPr lang="en-US"/>
              <a:t>Roseburg VA Medical Center	Disagree	18%	31.0</a:t>
            </a:r>
          </a:p>
          <a:p>
            <a:r>
              <a:rPr lang="en-US"/>
              <a:t>Roseburg VA Medical Center	Indifferent	2%	4.0</a:t>
            </a:r>
          </a:p>
          <a:p>
            <a:r>
              <a:rPr lang="en-US"/>
              <a:t>Roseburg VA Medical Center	Agree	3%	6.0</a:t>
            </a:r>
          </a:p>
          <a:p>
            <a:r>
              <a:rPr lang="en-US"/>
              <a:t>Roseburg VA Medical Center	Strongly agree	1%	2.0</a:t>
            </a:r>
          </a:p>
          <a:p>
            <a:r>
              <a:rPr lang="en-US"/>
              <a:t>Seattle VA Medical Center	Strongly disagree	50%	5.0</a:t>
            </a:r>
          </a:p>
          <a:p>
            <a:r>
              <a:rPr lang="en-US"/>
              <a:t>Seattle VA Medical Center	Indifferent	20%	2.0</a:t>
            </a:r>
          </a:p>
          <a:p>
            <a:r>
              <a:rPr lang="en-US"/>
              <a:t>Seattle VA Medical Center	Agree	20%	2.0</a:t>
            </a:r>
          </a:p>
          <a:p>
            <a:r>
              <a:rPr lang="en-US"/>
              <a:t>Seattle VA Medical Center	Strongly agree	10%	1.0</a:t>
            </a:r>
          </a:p>
          <a:p>
            <a:r>
              <a:rPr lang="en-US"/>
              <a:t>White City VA Medical Center	Strongly disagree	70%	176.0</a:t>
            </a:r>
          </a:p>
          <a:p>
            <a:r>
              <a:rPr lang="en-US"/>
              <a:t>White City VA Medical Center	Disagree	19%	47.0</a:t>
            </a:r>
          </a:p>
          <a:p>
            <a:r>
              <a:rPr lang="en-US"/>
              <a:t>White City VA Medical Center	Indifferent	8%	21.0</a:t>
            </a:r>
          </a:p>
          <a:p>
            <a:r>
              <a:rPr lang="en-US"/>
              <a:t>White City VA Medical Center	Agree	2%	5.0</a:t>
            </a:r>
          </a:p>
          <a:p>
            <a:r>
              <a:rPr lang="en-US"/>
              <a:t>White City VA Medical Center	Strongly agree	0%	1.0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42</a:t>
            </a:fld>
            <a:endParaRPr lang="en-US"/>
          </a:p>
        </p:txBody>
      </p:sp>
    </p:spTree>
    <p:extLst>
      <p:ext uri="{BB962C8B-B14F-4D97-AF65-F5344CB8AC3E}">
        <p14:creationId xmlns:p14="http://schemas.microsoft.com/office/powerpoint/2010/main" val="123551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44</a:t>
            </a:fld>
            <a:endParaRPr lang="en-US"/>
          </a:p>
        </p:txBody>
      </p:sp>
    </p:spTree>
    <p:extLst>
      <p:ext uri="{BB962C8B-B14F-4D97-AF65-F5344CB8AC3E}">
        <p14:creationId xmlns:p14="http://schemas.microsoft.com/office/powerpoint/2010/main" val="15117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https://klasresearch.com/archcollaborative/report/clinician-training-2021-update/379</a:t>
            </a:r>
          </a:p>
        </p:txBody>
      </p:sp>
      <p:sp>
        <p:nvSpPr>
          <p:cNvPr id="4" name="Slide Number Placeholder 3"/>
          <p:cNvSpPr>
            <a:spLocks noGrp="1"/>
          </p:cNvSpPr>
          <p:nvPr>
            <p:ph type="sldNum" sz="quarter" idx="5"/>
          </p:nvPr>
        </p:nvSpPr>
        <p:spPr/>
        <p:txBody>
          <a:bodyPr/>
          <a:lstStyle/>
          <a:p>
            <a:fld id="{9F1D46A7-EBD6-4F32-BAB7-7CA01873D014}" type="slidenum">
              <a:rPr lang="en-US" smtClean="0"/>
              <a:t>45</a:t>
            </a:fld>
            <a:endParaRPr lang="en-US"/>
          </a:p>
        </p:txBody>
      </p:sp>
    </p:spTree>
    <p:extLst>
      <p:ext uri="{BB962C8B-B14F-4D97-AF65-F5344CB8AC3E}">
        <p14:creationId xmlns:p14="http://schemas.microsoft.com/office/powerpoint/2010/main" val="2101665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My ongoing electronic health record training/education is helpful and effective. along My ongoing electronic health record training/education is helpful and effective.	Count of My ongoing electronic health record training/education is helpful and effective.</a:t>
            </a:r>
          </a:p>
          <a:p>
            <a:r>
              <a:rPr lang="en-US"/>
              <a:t>VHA Cerner	Strongly disagree	44%	915.0</a:t>
            </a:r>
          </a:p>
          <a:p>
            <a:r>
              <a:rPr lang="en-US"/>
              <a:t>VHA Cerner	Disagree	24%	499.0</a:t>
            </a:r>
          </a:p>
          <a:p>
            <a:r>
              <a:rPr lang="en-US"/>
              <a:t>VHA Cerner	Indifferent	21%	432.0</a:t>
            </a:r>
          </a:p>
          <a:p>
            <a:r>
              <a:rPr lang="en-US"/>
              <a:t>VHA Cerner	Agree	10%	217.0</a:t>
            </a:r>
          </a:p>
          <a:p>
            <a:r>
              <a:rPr lang="en-US"/>
              <a:t>VHA Cerner	Strongly agree	1%	24.0</a:t>
            </a:r>
          </a:p>
          <a:p>
            <a:r>
              <a:rPr lang="en-US"/>
              <a:t>VHA CPRS/VistA	Strongly disagree	6%	182.0</a:t>
            </a:r>
          </a:p>
          <a:p>
            <a:r>
              <a:rPr lang="en-US"/>
              <a:t>VHA CPRS/VistA	Disagree	14%	388.0</a:t>
            </a:r>
          </a:p>
          <a:p>
            <a:r>
              <a:rPr lang="en-US"/>
              <a:t>VHA CPRS/VistA	Indifferent	29%	829.0</a:t>
            </a:r>
          </a:p>
          <a:p>
            <a:r>
              <a:rPr lang="en-US"/>
              <a:t>VHA CPRS/VistA	Agree	34%	970.0</a:t>
            </a:r>
          </a:p>
          <a:p>
            <a:r>
              <a:rPr lang="en-US"/>
              <a:t>VHA CPRS/VistA	Strongly agree	17%	475.0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46</a:t>
            </a:fld>
            <a:endParaRPr lang="en-US"/>
          </a:p>
        </p:txBody>
      </p:sp>
    </p:spTree>
    <p:extLst>
      <p:ext uri="{BB962C8B-B14F-4D97-AF65-F5344CB8AC3E}">
        <p14:creationId xmlns:p14="http://schemas.microsoft.com/office/powerpoint/2010/main" val="3872462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Tip Sheets Helpful and Effective along Tip Sheets Helpful and Effective	Count of Tip Sheets Helpful and Effective</a:t>
            </a:r>
          </a:p>
          <a:p>
            <a:r>
              <a:rPr lang="en-US"/>
              <a:t>VHA Cerner	Strongly disagree	29%	606</a:t>
            </a:r>
          </a:p>
          <a:p>
            <a:r>
              <a:rPr lang="en-US"/>
              <a:t>VHA Cerner	Disagree	21%	434</a:t>
            </a:r>
          </a:p>
          <a:p>
            <a:r>
              <a:rPr lang="en-US"/>
              <a:t>VHA Cerner	Indifferent	28%	581</a:t>
            </a:r>
          </a:p>
          <a:p>
            <a:r>
              <a:rPr lang="en-US"/>
              <a:t>VHA Cerner	Agree	19%	405</a:t>
            </a:r>
          </a:p>
          <a:p>
            <a:r>
              <a:rPr lang="en-US"/>
              <a:t>VHA Cerner	Strongly agree	3%	62</a:t>
            </a:r>
          </a:p>
          <a:p>
            <a:r>
              <a:rPr lang="en-US"/>
              <a:t>VHA CPRS/VistA	Strongly disagree	3%	85</a:t>
            </a:r>
          </a:p>
          <a:p>
            <a:r>
              <a:rPr lang="en-US"/>
              <a:t>VHA CPRS/VistA	Disagree	7%	188</a:t>
            </a:r>
          </a:p>
          <a:p>
            <a:r>
              <a:rPr lang="en-US"/>
              <a:t>VHA CPRS/VistA	Indifferent	28%	794</a:t>
            </a:r>
          </a:p>
          <a:p>
            <a:r>
              <a:rPr lang="en-US"/>
              <a:t>VHA CPRS/VistA	Agree	42%	1,203</a:t>
            </a:r>
          </a:p>
          <a:p>
            <a:r>
              <a:rPr lang="en-US"/>
              <a:t>VHA CPRS/VistA	Strongly agree	20%	567</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47</a:t>
            </a:fld>
            <a:endParaRPr lang="en-US"/>
          </a:p>
        </p:txBody>
      </p:sp>
    </p:spTree>
    <p:extLst>
      <p:ext uri="{BB962C8B-B14F-4D97-AF65-F5344CB8AC3E}">
        <p14:creationId xmlns:p14="http://schemas.microsoft.com/office/powerpoint/2010/main" val="3009971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Online Training is Helpful along Online Training is Helpful	Count of Online Training is Helpful</a:t>
            </a:r>
          </a:p>
          <a:p>
            <a:r>
              <a:rPr lang="en-US"/>
              <a:t>VHA Cerner	Strongly disagree	39%	818</a:t>
            </a:r>
          </a:p>
          <a:p>
            <a:r>
              <a:rPr lang="en-US"/>
              <a:t>VHA Cerner	Disagree	25%	517</a:t>
            </a:r>
          </a:p>
          <a:p>
            <a:r>
              <a:rPr lang="en-US"/>
              <a:t>VHA Cerner	Indifferent	23%	473</a:t>
            </a:r>
          </a:p>
          <a:p>
            <a:r>
              <a:rPr lang="en-US"/>
              <a:t>VHA Cerner	Agree	11%	235</a:t>
            </a:r>
          </a:p>
          <a:p>
            <a:r>
              <a:rPr lang="en-US"/>
              <a:t>VHA Cerner	Strongly agree	2%	42</a:t>
            </a:r>
          </a:p>
          <a:p>
            <a:r>
              <a:rPr lang="en-US"/>
              <a:t>VHA CPRS/VistA	Strongly disagree	4%	126</a:t>
            </a:r>
          </a:p>
          <a:p>
            <a:r>
              <a:rPr lang="en-US"/>
              <a:t>VHA CPRS/VistA	Disagree	10%	271</a:t>
            </a:r>
          </a:p>
          <a:p>
            <a:r>
              <a:rPr lang="en-US"/>
              <a:t>VHA CPRS/VistA	Indifferent	31%	869</a:t>
            </a:r>
          </a:p>
          <a:p>
            <a:r>
              <a:rPr lang="en-US"/>
              <a:t>VHA CPRS/VistA	Agree	40%	1,123</a:t>
            </a:r>
          </a:p>
          <a:p>
            <a:r>
              <a:rPr lang="en-US"/>
              <a:t>VHA CPRS/VistA	Strongly agree	16%	445</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48</a:t>
            </a:fld>
            <a:endParaRPr lang="en-US"/>
          </a:p>
        </p:txBody>
      </p:sp>
    </p:spTree>
    <p:extLst>
      <p:ext uri="{BB962C8B-B14F-4D97-AF65-F5344CB8AC3E}">
        <p14:creationId xmlns:p14="http://schemas.microsoft.com/office/powerpoint/2010/main" val="152778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8</a:t>
            </a:fld>
            <a:endParaRPr lang="en-US"/>
          </a:p>
        </p:txBody>
      </p:sp>
    </p:spTree>
    <p:extLst>
      <p:ext uri="{BB962C8B-B14F-4D97-AF65-F5344CB8AC3E}">
        <p14:creationId xmlns:p14="http://schemas.microsoft.com/office/powerpoint/2010/main" val="4111681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 am sufficiently informed about any electronic health record information or notices that will impact my day-to-day job. along I am sufficiently informed about any electronic health record information or notices that will impact my day-to-day job.	Count of I am sufficiently informed about any electronic health record information or notices that will impact my day-to-day job.</a:t>
            </a:r>
          </a:p>
          <a:p>
            <a:r>
              <a:rPr lang="en-US"/>
              <a:t>VHA Cerner	Strongly disagree	28%	577</a:t>
            </a:r>
          </a:p>
          <a:p>
            <a:r>
              <a:rPr lang="en-US"/>
              <a:t>VHA Cerner	Disagree	25%	521</a:t>
            </a:r>
          </a:p>
          <a:p>
            <a:r>
              <a:rPr lang="en-US"/>
              <a:t>VHA Cerner	Indifferent	25%	531</a:t>
            </a:r>
          </a:p>
          <a:p>
            <a:r>
              <a:rPr lang="en-US"/>
              <a:t>VHA Cerner	Agree	20%	420</a:t>
            </a:r>
          </a:p>
          <a:p>
            <a:r>
              <a:rPr lang="en-US"/>
              <a:t>VHA Cerner	Strongly agree	2%	36</a:t>
            </a:r>
          </a:p>
          <a:p>
            <a:r>
              <a:rPr lang="en-US"/>
              <a:t>VHA CPRS/VistA	Strongly disagree	4%	121</a:t>
            </a:r>
          </a:p>
          <a:p>
            <a:r>
              <a:rPr lang="en-US"/>
              <a:t>VHA CPRS/VistA	Disagree	12%	326</a:t>
            </a:r>
          </a:p>
          <a:p>
            <a:r>
              <a:rPr lang="en-US"/>
              <a:t>VHA CPRS/VistA	Indifferent	20%	574</a:t>
            </a:r>
          </a:p>
          <a:p>
            <a:r>
              <a:rPr lang="en-US"/>
              <a:t>VHA CPRS/VistA	Agree	46%	1,304</a:t>
            </a:r>
          </a:p>
          <a:p>
            <a:r>
              <a:rPr lang="en-US"/>
              <a:t>VHA CPRS/VistA	Strongly agree	18%	500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49</a:t>
            </a:fld>
            <a:endParaRPr lang="en-US"/>
          </a:p>
        </p:txBody>
      </p:sp>
    </p:spTree>
    <p:extLst>
      <p:ext uri="{BB962C8B-B14F-4D97-AF65-F5344CB8AC3E}">
        <p14:creationId xmlns:p14="http://schemas.microsoft.com/office/powerpoint/2010/main" val="97500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COUNT([Satisfaction Reliability Response]) / TOTAL(COUNT([Sat... along Satisfaction Reliability Response	COUNT([Satisfaction Reliability Response]) / TOTAL(COUNT([Sat... along Satisfaction Reliability Response	Count of Satisfaction Reliability Response</a:t>
            </a:r>
          </a:p>
          <a:p>
            <a:r>
              <a:rPr lang="en-US"/>
              <a:t>VHA CPRS/VistA		0%	0%	0</a:t>
            </a:r>
          </a:p>
          <a:p>
            <a:r>
              <a:rPr lang="en-US"/>
              <a:t>VHA CPRS/VistA	Strongly disagree	3%	3%	77</a:t>
            </a:r>
          </a:p>
          <a:p>
            <a:r>
              <a:rPr lang="en-US"/>
              <a:t>VHA CPRS/VistA	Disagree	6%	6%	173</a:t>
            </a:r>
          </a:p>
          <a:p>
            <a:r>
              <a:rPr lang="en-US"/>
              <a:t>VHA CPRS/VistA	Indifferent	9%	9%	253</a:t>
            </a:r>
          </a:p>
          <a:p>
            <a:r>
              <a:rPr lang="en-US"/>
              <a:t>VHA CPRS/VistA	Agree	39%	39%	1,097</a:t>
            </a:r>
          </a:p>
          <a:p>
            <a:r>
              <a:rPr lang="en-US"/>
              <a:t>VHA CPRS/VistA	Strongly agree	44%	44%	1,249</a:t>
            </a:r>
          </a:p>
          <a:p>
            <a:r>
              <a:rPr lang="en-US"/>
              <a:t>Non-Cerner US Benchmark		0%	0%	0</a:t>
            </a:r>
          </a:p>
          <a:p>
            <a:r>
              <a:rPr lang="en-US"/>
              <a:t>Non-Cerner US Benchmark	Strongly disagree	2%	2%	2,724</a:t>
            </a:r>
          </a:p>
          <a:p>
            <a:r>
              <a:rPr lang="en-US"/>
              <a:t>Non-Cerner US Benchmark	Disagree	6%	6%	8,485</a:t>
            </a:r>
          </a:p>
          <a:p>
            <a:r>
              <a:rPr lang="en-US"/>
              <a:t>Non-Cerner US Benchmark	Indifferent	11%	11%	14,253</a:t>
            </a:r>
          </a:p>
          <a:p>
            <a:r>
              <a:rPr lang="en-US"/>
              <a:t>Non-Cerner US Benchmark	Agree	51%	51%	67,546</a:t>
            </a:r>
          </a:p>
          <a:p>
            <a:r>
              <a:rPr lang="en-US"/>
              <a:t>Non-Cerner US Benchmark	Strongly agree	29%	29%	38,618</a:t>
            </a:r>
          </a:p>
          <a:p>
            <a:r>
              <a:rPr lang="en-US"/>
              <a:t>Asian Public Health System		0%	0%	0</a:t>
            </a:r>
          </a:p>
          <a:p>
            <a:r>
              <a:rPr lang="en-US"/>
              <a:t>Asian Public Health System	Strongly disagree	4%	4%	84</a:t>
            </a:r>
          </a:p>
          <a:p>
            <a:r>
              <a:rPr lang="en-US"/>
              <a:t>Asian Public Health System	Disagree	13%	13%	314</a:t>
            </a:r>
          </a:p>
          <a:p>
            <a:r>
              <a:rPr lang="en-US"/>
              <a:t>Asian Public Health System	Indifferent	15%	15%	357</a:t>
            </a:r>
          </a:p>
          <a:p>
            <a:r>
              <a:rPr lang="en-US"/>
              <a:t>Asian Public Health System	Agree	52%	52%	1,216</a:t>
            </a:r>
          </a:p>
          <a:p>
            <a:r>
              <a:rPr lang="en-US"/>
              <a:t>Asian Public Health System	Strongly agree	16%	16%	365</a:t>
            </a:r>
          </a:p>
          <a:p>
            <a:r>
              <a:rPr lang="en-US"/>
              <a:t>Cerner US Benchmark		0%	0%	0</a:t>
            </a:r>
          </a:p>
          <a:p>
            <a:r>
              <a:rPr lang="en-US"/>
              <a:t>Cerner US Benchmark	Strongly disagree	4%	4%	807</a:t>
            </a:r>
          </a:p>
          <a:p>
            <a:r>
              <a:rPr lang="en-US"/>
              <a:t>Cerner US Benchmark	Disagree	12%	12%	2,347</a:t>
            </a:r>
          </a:p>
          <a:p>
            <a:r>
              <a:rPr lang="en-US"/>
              <a:t>Cerner US Benchmark	Indifferent	16%	16%	3,213</a:t>
            </a:r>
          </a:p>
          <a:p>
            <a:r>
              <a:rPr lang="en-US"/>
              <a:t>Cerner US Benchmark	Agree	51%	51%	9,984</a:t>
            </a:r>
          </a:p>
          <a:p>
            <a:r>
              <a:rPr lang="en-US"/>
              <a:t>Cerner US Benchmark	Strongly agree	17%	17%	3,250</a:t>
            </a:r>
          </a:p>
          <a:p>
            <a:r>
              <a:rPr lang="en-US"/>
              <a:t>European Public Health System		0%	0%	0</a:t>
            </a:r>
          </a:p>
          <a:p>
            <a:r>
              <a:rPr lang="en-US"/>
              <a:t>European Public Health System	Strongly disagree	7%	7%	731</a:t>
            </a:r>
          </a:p>
          <a:p>
            <a:r>
              <a:rPr lang="en-US"/>
              <a:t>European Public Health System	Disagree	18%	18%	1,958</a:t>
            </a:r>
          </a:p>
          <a:p>
            <a:r>
              <a:rPr lang="en-US"/>
              <a:t>European Public Health System	Indifferent	18%	18%	1,945</a:t>
            </a:r>
          </a:p>
          <a:p>
            <a:r>
              <a:rPr lang="en-US"/>
              <a:t>European Public Health System	Agree	43%	43%	4,655</a:t>
            </a:r>
          </a:p>
          <a:p>
            <a:r>
              <a:rPr lang="en-US"/>
              <a:t>European Public Health System	Strongly agree	14%	14%	1,531</a:t>
            </a:r>
          </a:p>
          <a:p>
            <a:r>
              <a:rPr lang="en-US"/>
              <a:t>MHS Legacy EHR		0%	0%	0</a:t>
            </a:r>
          </a:p>
          <a:p>
            <a:r>
              <a:rPr lang="en-US"/>
              <a:t>MHS Legacy EHR	Strongly disagree	12%	12%	399</a:t>
            </a:r>
          </a:p>
          <a:p>
            <a:r>
              <a:rPr lang="en-US"/>
              <a:t>MHS Legacy EHR	Disagree	27%	27%	869</a:t>
            </a:r>
          </a:p>
          <a:p>
            <a:r>
              <a:rPr lang="en-US"/>
              <a:t>MHS Legacy EHR	Indifferent	16%	16%	513</a:t>
            </a:r>
          </a:p>
          <a:p>
            <a:r>
              <a:rPr lang="en-US"/>
              <a:t>MHS Legacy EHR	Agree	37%	37%	1,187</a:t>
            </a:r>
          </a:p>
          <a:p>
            <a:r>
              <a:rPr lang="en-US"/>
              <a:t>MHS Legacy EHR	Strongly agree	8%	8%	265</a:t>
            </a:r>
          </a:p>
          <a:p>
            <a:r>
              <a:rPr lang="en-US"/>
              <a:t>MHS GENESIS	Strongly Disagree	23%	23%	1,048</a:t>
            </a:r>
          </a:p>
          <a:p>
            <a:r>
              <a:rPr lang="en-US"/>
              <a:t>MHS GENESIS	Disagree	35%	35%	1,591</a:t>
            </a:r>
          </a:p>
          <a:p>
            <a:r>
              <a:rPr lang="en-US"/>
              <a:t>MHS GENESIS	Indifferent	16%	16%	736</a:t>
            </a:r>
          </a:p>
          <a:p>
            <a:r>
              <a:rPr lang="en-US"/>
              <a:t>MHS GENESIS	Agree	22%	22%	1,019</a:t>
            </a:r>
          </a:p>
          <a:p>
            <a:r>
              <a:rPr lang="en-US"/>
              <a:t>MHS GENESIS	Strongly agree	3%	3%	158</a:t>
            </a:r>
          </a:p>
          <a:p>
            <a:r>
              <a:rPr lang="en-US"/>
              <a:t>VHA Cerner		0%	0%	0</a:t>
            </a:r>
          </a:p>
          <a:p>
            <a:r>
              <a:rPr lang="en-US"/>
              <a:t>VHA Cerner	Strongly disagree	39%	39%	820</a:t>
            </a:r>
          </a:p>
          <a:p>
            <a:r>
              <a:rPr lang="en-US"/>
              <a:t>VHA Cerner	Disagree	32%	32%	672</a:t>
            </a:r>
          </a:p>
          <a:p>
            <a:r>
              <a:rPr lang="en-US"/>
              <a:t>VHA Cerner	Indifferent	12%	12%	251</a:t>
            </a:r>
          </a:p>
          <a:p>
            <a:r>
              <a:rPr lang="en-US"/>
              <a:t>VHA Cerner	Agree	15%	15%	306</a:t>
            </a:r>
          </a:p>
          <a:p>
            <a:r>
              <a:rPr lang="en-US"/>
              <a:t>VHA Cerner	Strongly agree	2%	2%	39</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54</a:t>
            </a:fld>
            <a:endParaRPr lang="en-US"/>
          </a:p>
        </p:txBody>
      </p:sp>
    </p:spTree>
    <p:extLst>
      <p:ext uri="{BB962C8B-B14F-4D97-AF65-F5344CB8AC3E}">
        <p14:creationId xmlns:p14="http://schemas.microsoft.com/office/powerpoint/2010/main" val="4213391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56</a:t>
            </a:fld>
            <a:endParaRPr lang="en-US"/>
          </a:p>
        </p:txBody>
      </p:sp>
    </p:spTree>
    <p:extLst>
      <p:ext uri="{BB962C8B-B14F-4D97-AF65-F5344CB8AC3E}">
        <p14:creationId xmlns:p14="http://schemas.microsoft.com/office/powerpoint/2010/main" val="8560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https://klasresearch.com/archcollaborative/casestudy/real-time-monitoring-of-an-ehrs-reliability-and-response-time/457</a:t>
            </a:r>
          </a:p>
        </p:txBody>
      </p:sp>
      <p:sp>
        <p:nvSpPr>
          <p:cNvPr id="4" name="Slide Number Placeholder 3"/>
          <p:cNvSpPr>
            <a:spLocks noGrp="1"/>
          </p:cNvSpPr>
          <p:nvPr>
            <p:ph type="sldNum" sz="quarter" idx="5"/>
          </p:nvPr>
        </p:nvSpPr>
        <p:spPr/>
        <p:txBody>
          <a:bodyPr/>
          <a:lstStyle/>
          <a:p>
            <a:fld id="{9F1D46A7-EBD6-4F32-BAB7-7CA01873D014}" type="slidenum">
              <a:rPr lang="en-US" smtClean="0"/>
              <a:t>57</a:t>
            </a:fld>
            <a:endParaRPr lang="en-US"/>
          </a:p>
        </p:txBody>
      </p:sp>
    </p:spTree>
    <p:extLst>
      <p:ext uri="{BB962C8B-B14F-4D97-AF65-F5344CB8AC3E}">
        <p14:creationId xmlns:p14="http://schemas.microsoft.com/office/powerpoint/2010/main" val="2490617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Initial Training Prepared Me Well along Initial Training Prepared Me Well	COUNT([Initial Training Prepared Me Well]) / TOTAL(COUNT([</a:t>
            </a:r>
            <a:r>
              <a:rPr lang="en-US" err="1"/>
              <a:t>Ini</a:t>
            </a:r>
            <a:r>
              <a:rPr lang="en-US"/>
              <a:t>... along Initial Training Prepared Me Well	Count of Initial Training Prepared Me Well</a:t>
            </a:r>
          </a:p>
          <a:p>
            <a:r>
              <a:rPr lang="en-US"/>
              <a:t>Asian Public Health System	Strongly disagree	4%	4%	90</a:t>
            </a:r>
          </a:p>
          <a:p>
            <a:r>
              <a:rPr lang="en-US"/>
              <a:t>Asian Public Health System	Disagree	13%	13%	342</a:t>
            </a:r>
          </a:p>
          <a:p>
            <a:r>
              <a:rPr lang="en-US"/>
              <a:t>Asian Public Health System	Indifferent	20%	20%	518</a:t>
            </a:r>
          </a:p>
          <a:p>
            <a:r>
              <a:rPr lang="en-US"/>
              <a:t>Asian Public Health System	Agree	58%	58%	1,482</a:t>
            </a:r>
          </a:p>
          <a:p>
            <a:r>
              <a:rPr lang="en-US"/>
              <a:t>Asian Public Health System	Strongly agree	5%	5%	133</a:t>
            </a:r>
          </a:p>
          <a:p>
            <a:r>
              <a:rPr lang="en-US"/>
              <a:t>Non-Cerner US Benchmark	Strongly disagree	8%	8%	11,348</a:t>
            </a:r>
          </a:p>
          <a:p>
            <a:r>
              <a:rPr lang="en-US"/>
              <a:t>Non-Cerner US Benchmark	Disagree	18%	18%	24,391</a:t>
            </a:r>
          </a:p>
          <a:p>
            <a:r>
              <a:rPr lang="en-US"/>
              <a:t>Non-Cerner US Benchmark	Indifferent	17%	17%	23,776</a:t>
            </a:r>
          </a:p>
          <a:p>
            <a:r>
              <a:rPr lang="en-US"/>
              <a:t>Non-Cerner US Benchmark	Agree	44%	44%	59,855</a:t>
            </a:r>
          </a:p>
          <a:p>
            <a:r>
              <a:rPr lang="en-US"/>
              <a:t>Non-Cerner US Benchmark	Strongly agree	13%	13%	18,072</a:t>
            </a:r>
          </a:p>
          <a:p>
            <a:r>
              <a:rPr lang="en-US"/>
              <a:t>VHA CPRS/VistA	Strongly disagree	9%	9%	268</a:t>
            </a:r>
          </a:p>
          <a:p>
            <a:r>
              <a:rPr lang="en-US"/>
              <a:t>VHA CPRS/VistA	Disagree	18%	18%	509</a:t>
            </a:r>
          </a:p>
          <a:p>
            <a:r>
              <a:rPr lang="en-US"/>
              <a:t>VHA CPRS/VistA	Indifferent	20%	20%	558</a:t>
            </a:r>
          </a:p>
          <a:p>
            <a:r>
              <a:rPr lang="en-US"/>
              <a:t>VHA CPRS/VistA	Agree	37%	37%	1,061</a:t>
            </a:r>
          </a:p>
          <a:p>
            <a:r>
              <a:rPr lang="en-US"/>
              <a:t>VHA CPRS/VistA	Strongly agree	16%	16%	455</a:t>
            </a:r>
          </a:p>
          <a:p>
            <a:r>
              <a:rPr lang="en-US"/>
              <a:t>MHS Legacy EHR	Strongly disagree	11%	11%	364</a:t>
            </a:r>
          </a:p>
          <a:p>
            <a:r>
              <a:rPr lang="en-US"/>
              <a:t>MHS Legacy EHR	Disagree	18%	18%	616</a:t>
            </a:r>
          </a:p>
          <a:p>
            <a:r>
              <a:rPr lang="en-US"/>
              <a:t>MHS Legacy EHR	Indifferent	19%	19%	618</a:t>
            </a:r>
          </a:p>
          <a:p>
            <a:r>
              <a:rPr lang="en-US"/>
              <a:t>MHS Legacy EHR	Agree	41%	41%	1,368</a:t>
            </a:r>
          </a:p>
          <a:p>
            <a:r>
              <a:rPr lang="en-US"/>
              <a:t>MHS Legacy EHR	Strongly agree	11%	11%	370</a:t>
            </a:r>
          </a:p>
          <a:p>
            <a:r>
              <a:rPr lang="en-US"/>
              <a:t>Cerner US Benchmark	Strongly disagree	10%	10%	2,125</a:t>
            </a:r>
          </a:p>
          <a:p>
            <a:r>
              <a:rPr lang="en-US"/>
              <a:t>Cerner US Benchmark	Disagree	19%	19%	4,297</a:t>
            </a:r>
          </a:p>
          <a:p>
            <a:r>
              <a:rPr lang="en-US"/>
              <a:t>Cerner US Benchmark	Indifferent	21%	21%	4,700</a:t>
            </a:r>
          </a:p>
          <a:p>
            <a:r>
              <a:rPr lang="en-US"/>
              <a:t>Cerner US Benchmark	Agree	41%	41%	9,085</a:t>
            </a:r>
          </a:p>
          <a:p>
            <a:r>
              <a:rPr lang="en-US"/>
              <a:t>Cerner US Benchmark	Strongly agree	8%	8%	1,852</a:t>
            </a:r>
          </a:p>
          <a:p>
            <a:r>
              <a:rPr lang="en-US"/>
              <a:t>European Public Health System	Strongly disagree	12%	12%	1,312</a:t>
            </a:r>
          </a:p>
          <a:p>
            <a:r>
              <a:rPr lang="en-US"/>
              <a:t>European Public Health System	Disagree	25%	25%	2,634</a:t>
            </a:r>
          </a:p>
          <a:p>
            <a:r>
              <a:rPr lang="en-US"/>
              <a:t>European Public Health System	Indifferent	23%	23%	2,488</a:t>
            </a:r>
          </a:p>
          <a:p>
            <a:r>
              <a:rPr lang="en-US"/>
              <a:t>European Public Health System	Agree	34%	34%	3,685</a:t>
            </a:r>
          </a:p>
          <a:p>
            <a:r>
              <a:rPr lang="en-US"/>
              <a:t>European Public Health System	Strongly agree	5%	5%	588</a:t>
            </a:r>
          </a:p>
          <a:p>
            <a:r>
              <a:rPr lang="en-US"/>
              <a:t>MHS GENESIS	Strongly disagree	39%	39%	1,776</a:t>
            </a:r>
          </a:p>
          <a:p>
            <a:r>
              <a:rPr lang="en-US"/>
              <a:t>MHS GENESIS	Disagree	30%	30%	1,347</a:t>
            </a:r>
          </a:p>
          <a:p>
            <a:r>
              <a:rPr lang="en-US"/>
              <a:t>MHS GENESIS	Indifferent	13%	13%	601</a:t>
            </a:r>
          </a:p>
          <a:p>
            <a:r>
              <a:rPr lang="en-US"/>
              <a:t>MHS GENESIS	Agree	15%	15%	688</a:t>
            </a:r>
          </a:p>
          <a:p>
            <a:r>
              <a:rPr lang="en-US"/>
              <a:t>MHS GENESIS	Strongly agree	2%	2%	103</a:t>
            </a:r>
          </a:p>
          <a:p>
            <a:r>
              <a:rPr lang="en-US"/>
              <a:t>VHA Cerner	Strongly disagree	65%	65%	1,364</a:t>
            </a:r>
          </a:p>
          <a:p>
            <a:r>
              <a:rPr lang="en-US"/>
              <a:t>VHA Cerner	Disagree	21%	21%	439</a:t>
            </a:r>
          </a:p>
          <a:p>
            <a:r>
              <a:rPr lang="en-US"/>
              <a:t>VHA Cerner	Indifferent	8%	8%	166</a:t>
            </a:r>
          </a:p>
          <a:p>
            <a:r>
              <a:rPr lang="en-US"/>
              <a:t>VHA Cerner	Agree	5%	5%	102</a:t>
            </a:r>
          </a:p>
          <a:p>
            <a:r>
              <a:rPr lang="en-US"/>
              <a:t>VHA Cerner	Strongly agree	1%	1%	20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58</a:t>
            </a:fld>
            <a:endParaRPr lang="en-US"/>
          </a:p>
        </p:txBody>
      </p:sp>
    </p:spTree>
    <p:extLst>
      <p:ext uri="{BB962C8B-B14F-4D97-AF65-F5344CB8AC3E}">
        <p14:creationId xmlns:p14="http://schemas.microsoft.com/office/powerpoint/2010/main" val="3859794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59</a:t>
            </a:fld>
            <a:endParaRPr lang="en-US"/>
          </a:p>
        </p:txBody>
      </p:sp>
    </p:spTree>
    <p:extLst>
      <p:ext uri="{BB962C8B-B14F-4D97-AF65-F5344CB8AC3E}">
        <p14:creationId xmlns:p14="http://schemas.microsoft.com/office/powerpoint/2010/main" val="2663062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60</a:t>
            </a:fld>
            <a:endParaRPr lang="en-US"/>
          </a:p>
        </p:txBody>
      </p:sp>
    </p:spTree>
    <p:extLst>
      <p:ext uri="{BB962C8B-B14F-4D97-AF65-F5344CB8AC3E}">
        <p14:creationId xmlns:p14="http://schemas.microsoft.com/office/powerpoint/2010/main" val="482827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https://klasresearch.com/archcollaborative/report/arch-collaborative-guidebook-2020/343</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https://klasresearch.com/archcollaborative/report/arch-collaborative-nursing-guidebook-2022/452</a:t>
            </a:r>
          </a:p>
        </p:txBody>
      </p:sp>
      <p:sp>
        <p:nvSpPr>
          <p:cNvPr id="4" name="Slide Number Placeholder 3"/>
          <p:cNvSpPr>
            <a:spLocks noGrp="1"/>
          </p:cNvSpPr>
          <p:nvPr>
            <p:ph type="sldNum" sz="quarter" idx="5"/>
          </p:nvPr>
        </p:nvSpPr>
        <p:spPr/>
        <p:txBody>
          <a:bodyPr/>
          <a:lstStyle/>
          <a:p>
            <a:fld id="{9F1D46A7-EBD6-4F32-BAB7-7CA01873D014}" type="slidenum">
              <a:rPr lang="en-US" smtClean="0"/>
              <a:t>62</a:t>
            </a:fld>
            <a:endParaRPr lang="en-US"/>
          </a:p>
        </p:txBody>
      </p:sp>
    </p:spTree>
    <p:extLst>
      <p:ext uri="{BB962C8B-B14F-4D97-AF65-F5344CB8AC3E}">
        <p14:creationId xmlns:p14="http://schemas.microsoft.com/office/powerpoint/2010/main" val="3525948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https://klasresearch.com/archcollaborative/report/arch-collaborative-guidebook-2020/343</a:t>
            </a:r>
          </a:p>
        </p:txBody>
      </p:sp>
      <p:sp>
        <p:nvSpPr>
          <p:cNvPr id="4" name="Slide Number Placeholder 3"/>
          <p:cNvSpPr>
            <a:spLocks noGrp="1"/>
          </p:cNvSpPr>
          <p:nvPr>
            <p:ph type="sldNum" sz="quarter" idx="5"/>
          </p:nvPr>
        </p:nvSpPr>
        <p:spPr/>
        <p:txBody>
          <a:bodyPr/>
          <a:lstStyle/>
          <a:p>
            <a:fld id="{9F1D46A7-EBD6-4F32-BAB7-7CA01873D014}" type="slidenum">
              <a:rPr lang="en-US" smtClean="0"/>
              <a:t>63</a:t>
            </a:fld>
            <a:endParaRPr lang="en-US"/>
          </a:p>
        </p:txBody>
      </p:sp>
    </p:spTree>
    <p:extLst>
      <p:ext uri="{BB962C8B-B14F-4D97-AF65-F5344CB8AC3E}">
        <p14:creationId xmlns:p14="http://schemas.microsoft.com/office/powerpoint/2010/main" val="4186255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https://klasresearch.com/archcollaborative/report/clinician-training-2021-update/379</a:t>
            </a:r>
          </a:p>
          <a:p>
            <a:r>
              <a:rPr lang="en-US"/>
              <a:t>https://klasresearch.com/archcollaborative/report/arch-collaborative-nursing-guidebook-2022/452</a:t>
            </a:r>
          </a:p>
        </p:txBody>
      </p:sp>
      <p:sp>
        <p:nvSpPr>
          <p:cNvPr id="4" name="Slide Number Placeholder 3"/>
          <p:cNvSpPr>
            <a:spLocks noGrp="1"/>
          </p:cNvSpPr>
          <p:nvPr>
            <p:ph type="sldNum" sz="quarter" idx="5"/>
          </p:nvPr>
        </p:nvSpPr>
        <p:spPr/>
        <p:txBody>
          <a:bodyPr/>
          <a:lstStyle/>
          <a:p>
            <a:fld id="{9F1D46A7-EBD6-4F32-BAB7-7CA01873D014}" type="slidenum">
              <a:rPr lang="en-US" smtClean="0"/>
              <a:t>64</a:t>
            </a:fld>
            <a:endParaRPr lang="en-US"/>
          </a:p>
        </p:txBody>
      </p:sp>
    </p:spTree>
    <p:extLst>
      <p:ext uri="{BB962C8B-B14F-4D97-AF65-F5344CB8AC3E}">
        <p14:creationId xmlns:p14="http://schemas.microsoft.com/office/powerpoint/2010/main" val="95885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of 5542 responses</a:t>
            </a:r>
          </a:p>
          <a:p>
            <a:r>
              <a:rPr lang="en-US"/>
              <a:t>465 responses did not define EMR</a:t>
            </a:r>
          </a:p>
          <a:p>
            <a:r>
              <a:rPr lang="en-US"/>
              <a:t>3837 responses did not provide comments on EHR training</a:t>
            </a:r>
          </a:p>
          <a:p>
            <a:r>
              <a:rPr lang="en-US"/>
              <a:t>Some may have not responded to 1, or the other, or both.</a:t>
            </a:r>
          </a:p>
          <a:p>
            <a:endParaRPr lang="en-US"/>
          </a:p>
          <a:p>
            <a:endParaRPr lang="en-US"/>
          </a:p>
          <a:p>
            <a:pPr marL="0" marR="0">
              <a:spcBef>
                <a:spcPts val="0"/>
              </a:spcBef>
              <a:spcAft>
                <a:spcPts val="0"/>
              </a:spcAft>
            </a:pPr>
            <a:r>
              <a:rPr lang="en-US" sz="1200" b="1">
                <a:effectLst/>
                <a:latin typeface="Calibri" panose="020F0502020204030204" pitchFamily="34" charset="0"/>
                <a:ea typeface="Times New Roman" panose="02020603050405020304" pitchFamily="18" charset="0"/>
                <a:cs typeface="Calibri" panose="020F0502020204030204" pitchFamily="34" charset="0"/>
              </a:rPr>
              <a:t>Acknowledgements: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Times New Roman" panose="02020603050405020304" pitchFamily="18" charset="0"/>
                <a:cs typeface="Calibri" panose="020F0502020204030204" pitchFamily="34" charset="0"/>
              </a:rPr>
              <a:t>This material is the result of work supported with resources at the Veterans Affairs Office of Health Informatics Clinical Informatics and Data Management Office Human Factors Engineering Division. The views expressed in this review do not necessarily represent the views of the Department of Veterans Affairs or of the United States government. Images and figures were created using Orange: </a:t>
            </a:r>
            <a:r>
              <a:rPr lang="en-US" sz="1200">
                <a:latin typeface="Calibri" panose="020F0502020204030204" pitchFamily="34" charset="0"/>
                <a:ea typeface="Times New Roman" panose="02020603050405020304" pitchFamily="18" charset="0"/>
                <a:cs typeface="Calibri" panose="020F0502020204030204" pitchFamily="34" charset="0"/>
              </a:rPr>
              <a:t>data mining toolbox in Python (</a:t>
            </a:r>
            <a:r>
              <a:rPr lang="en-US" sz="1200" err="1">
                <a:solidFill>
                  <a:srgbClr val="000000"/>
                </a:solidFill>
              </a:rPr>
              <a:t>Demšar</a:t>
            </a:r>
            <a:r>
              <a:rPr lang="en-US" sz="1200">
                <a:solidFill>
                  <a:srgbClr val="000000"/>
                </a:solidFill>
              </a:rPr>
              <a:t> et.al., 2013). </a:t>
            </a:r>
            <a:r>
              <a:rPr lang="en-US" sz="1200">
                <a:effectLst/>
                <a:latin typeface="Calibri" panose="020F0502020204030204" pitchFamily="34" charset="0"/>
                <a:ea typeface="Times New Roman" panose="02020603050405020304" pitchFamily="18" charset="0"/>
                <a:cs typeface="Calibri" panose="020F0502020204030204" pitchFamily="34" charset="0"/>
              </a:rPr>
              <a:t>We also acknowledge the work of HFE teammates for contributing to this work: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US" sz="1200">
              <a:solidFill>
                <a:srgbClr val="000000"/>
              </a:solidFill>
              <a:effectLst/>
              <a:latin typeface="Times New Roman" panose="02020603050405020304" pitchFamily="18" charset="0"/>
              <a:ea typeface="Calibri" panose="020F0502020204030204" pitchFamily="34" charset="0"/>
            </a:endParaRPr>
          </a:p>
          <a:p>
            <a:r>
              <a:rPr lang="en-US" sz="1200" b="1"/>
              <a:t>Limitations:</a:t>
            </a:r>
          </a:p>
          <a:p>
            <a:r>
              <a:rPr lang="en-US" sz="1200"/>
              <a:t>The content of this text analysis is intended to provide some insight into collective narratives, but is not all inclusive, nor will it capture all the intricate complexities and context. Potential themes and information should be considered, reviewed, and validated collectively by an interprofessional group when informing decision-making.</a:t>
            </a:r>
          </a:p>
          <a:p>
            <a:endParaRPr lang="en-US" sz="1200"/>
          </a:p>
          <a:p>
            <a:pPr marL="0" marR="0">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rPr>
              <a:t>Disclaimer:</a:t>
            </a:r>
            <a:endParaRPr lang="en-US" sz="1200">
              <a:solidFill>
                <a:srgbClr val="000000"/>
              </a:solidFill>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Analysis of narrative text at a point in time using various text-based analytics tools and techniques is an inexact science, the analysis may not include all of the reported cases on a specific topic. These summaries do not represent endorsement of actions by VHA CIDMO HFE. Best efforts were employed to anonymize the information contained within this presentation. </a:t>
            </a:r>
            <a:r>
              <a:rPr lang="en-US" sz="1200">
                <a:solidFill>
                  <a:srgbClr val="000000"/>
                </a:solidFill>
                <a:latin typeface="Calibri" panose="020F0502020204030204" pitchFamily="34" charset="0"/>
                <a:ea typeface="Calibri" panose="020F0502020204030204" pitchFamily="34" charset="0"/>
              </a:rPr>
              <a:t>H</a:t>
            </a:r>
            <a:r>
              <a:rPr lang="en-US" sz="1200">
                <a:solidFill>
                  <a:srgbClr val="000000"/>
                </a:solidFill>
                <a:effectLst/>
                <a:latin typeface="Calibri" panose="020F0502020204030204" pitchFamily="34" charset="0"/>
                <a:ea typeface="Calibri" panose="020F0502020204030204" pitchFamily="34" charset="0"/>
              </a:rPr>
              <a:t>owever, this document may contain information that is privileged, confidential, or otherwise protected from disclosure, dissemination, distribution, or copying.</a:t>
            </a:r>
          </a:p>
          <a:p>
            <a:pPr marL="0" marR="0">
              <a:spcBef>
                <a:spcPts val="0"/>
              </a:spcBef>
              <a:spcAft>
                <a:spcPts val="0"/>
              </a:spcAft>
            </a:pPr>
            <a:endParaRPr lang="en-US" sz="1200">
              <a:solidFill>
                <a:srgbClr val="000000"/>
              </a:solidFill>
              <a:effectLst/>
              <a:latin typeface="Calibri" panose="020F0502020204030204" pitchFamily="34" charset="0"/>
              <a:ea typeface="Calibri" panose="020F0502020204030204" pitchFamily="34" charset="0"/>
            </a:endParaRPr>
          </a:p>
          <a:p>
            <a:r>
              <a:rPr lang="en-US" sz="1200" b="1">
                <a:solidFill>
                  <a:srgbClr val="000000"/>
                </a:solidFill>
              </a:rPr>
              <a:t>References:</a:t>
            </a:r>
          </a:p>
          <a:p>
            <a:r>
              <a:rPr lang="en-US" sz="1200">
                <a:solidFill>
                  <a:srgbClr val="000000"/>
                </a:solidFill>
              </a:rPr>
              <a:t>1. </a:t>
            </a:r>
            <a:r>
              <a:rPr lang="en-US" sz="1200" err="1">
                <a:solidFill>
                  <a:srgbClr val="000000"/>
                </a:solidFill>
              </a:rPr>
              <a:t>Demšar</a:t>
            </a:r>
            <a:r>
              <a:rPr lang="en-US" sz="1200">
                <a:solidFill>
                  <a:srgbClr val="000000"/>
                </a:solidFill>
              </a:rPr>
              <a:t>, J., </a:t>
            </a:r>
            <a:r>
              <a:rPr lang="en-US" sz="1200" err="1">
                <a:solidFill>
                  <a:srgbClr val="000000"/>
                </a:solidFill>
              </a:rPr>
              <a:t>Curk</a:t>
            </a:r>
            <a:r>
              <a:rPr lang="en-US" sz="1200">
                <a:solidFill>
                  <a:srgbClr val="000000"/>
                </a:solidFill>
              </a:rPr>
              <a:t>, T., Erjavec, A., </a:t>
            </a:r>
            <a:r>
              <a:rPr lang="en-US" sz="1200" err="1">
                <a:solidFill>
                  <a:srgbClr val="000000"/>
                </a:solidFill>
              </a:rPr>
              <a:t>Gorup</a:t>
            </a:r>
            <a:r>
              <a:rPr lang="en-US" sz="1200">
                <a:solidFill>
                  <a:srgbClr val="000000"/>
                </a:solidFill>
              </a:rPr>
              <a:t>, Č., </a:t>
            </a:r>
            <a:r>
              <a:rPr lang="en-US" sz="1200" err="1">
                <a:solidFill>
                  <a:srgbClr val="000000"/>
                </a:solidFill>
              </a:rPr>
              <a:t>Hočevar</a:t>
            </a:r>
            <a:r>
              <a:rPr lang="en-US" sz="1200">
                <a:solidFill>
                  <a:srgbClr val="000000"/>
                </a:solidFill>
              </a:rPr>
              <a:t>, T., </a:t>
            </a:r>
            <a:r>
              <a:rPr lang="en-US" sz="1200" err="1">
                <a:solidFill>
                  <a:srgbClr val="000000"/>
                </a:solidFill>
              </a:rPr>
              <a:t>Milutinovič</a:t>
            </a:r>
            <a:r>
              <a:rPr lang="en-US" sz="1200">
                <a:solidFill>
                  <a:srgbClr val="000000"/>
                </a:solidFill>
              </a:rPr>
              <a:t>, M., ...&amp; Zupan, B. (2013). Orange: data mining toolbox in Python. </a:t>
            </a:r>
            <a:r>
              <a:rPr lang="en-US" sz="1200" i="1">
                <a:solidFill>
                  <a:srgbClr val="000000"/>
                </a:solidFill>
              </a:rPr>
              <a:t>The</a:t>
            </a:r>
          </a:p>
          <a:p>
            <a:r>
              <a:rPr lang="en-US" sz="1200" i="1">
                <a:solidFill>
                  <a:srgbClr val="000000"/>
                </a:solidFill>
              </a:rPr>
              <a:t>Journal of Machine Learning Research</a:t>
            </a:r>
            <a:r>
              <a:rPr lang="en-US" sz="1200">
                <a:solidFill>
                  <a:srgbClr val="000000"/>
                </a:solidFill>
              </a:rPr>
              <a:t>, 14(1), 2349-2353.</a:t>
            </a:r>
          </a:p>
          <a:p>
            <a:r>
              <a:rPr lang="en-US" sz="1200">
                <a:solidFill>
                  <a:srgbClr val="000000"/>
                </a:solidFill>
              </a:rPr>
              <a:t>2. </a:t>
            </a:r>
            <a:r>
              <a:rPr lang="en-US" sz="1200"/>
              <a:t>Arnold, T. (2022, October). Bridging Conversation Islands to Connect Healthcare: Introducing Unique Co-occurring Word Networks to Find Distinct Themes. </a:t>
            </a:r>
            <a:r>
              <a:rPr lang="en-US" sz="1200" i="1"/>
              <a:t>In Proceedings of the International Symposium on Human Factors and Ergonomics in Health Care</a:t>
            </a:r>
            <a:r>
              <a:rPr lang="en-US" sz="1200"/>
              <a:t> (Vol. 11, No. 1, pp. 44-47). Sage CA: Los Angeles, CA: SAGE Publications. Available at https://journals.sagepub.com/doi/pdf/10.1177/2327857922111008</a:t>
            </a:r>
          </a:p>
          <a:p>
            <a:endParaRPr lang="en-US"/>
          </a:p>
        </p:txBody>
      </p:sp>
      <p:sp>
        <p:nvSpPr>
          <p:cNvPr id="4" name="Slide Number Placeholder 3"/>
          <p:cNvSpPr>
            <a:spLocks noGrp="1"/>
          </p:cNvSpPr>
          <p:nvPr>
            <p:ph type="sldNum" sz="quarter" idx="5"/>
          </p:nvPr>
        </p:nvSpPr>
        <p:spPr/>
        <p:txBody>
          <a:bodyPr/>
          <a:lstStyle/>
          <a:p>
            <a:fld id="{6F0B12D4-E7F4-4518-9D64-76F3BD07D3EC}" type="slidenum">
              <a:rPr lang="en-US" smtClean="0"/>
              <a:t>9</a:t>
            </a:fld>
            <a:endParaRPr lang="en-US"/>
          </a:p>
        </p:txBody>
      </p:sp>
    </p:spTree>
    <p:extLst>
      <p:ext uri="{BB962C8B-B14F-4D97-AF65-F5344CB8AC3E}">
        <p14:creationId xmlns:p14="http://schemas.microsoft.com/office/powerpoint/2010/main" val="2376093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a:t>
            </a:r>
            <a:r>
              <a:rPr lang="en-US" err="1"/>
              <a:t>DODSufficiently</a:t>
            </a:r>
            <a:r>
              <a:rPr lang="en-US"/>
              <a:t> Informed along </a:t>
            </a:r>
            <a:r>
              <a:rPr lang="en-US" err="1"/>
              <a:t>DODSufficiently</a:t>
            </a:r>
            <a:r>
              <a:rPr lang="en-US"/>
              <a:t> Informed	Count of </a:t>
            </a:r>
            <a:r>
              <a:rPr lang="en-US" err="1"/>
              <a:t>DODSufficiently</a:t>
            </a:r>
            <a:r>
              <a:rPr lang="en-US"/>
              <a:t> Informed</a:t>
            </a:r>
          </a:p>
          <a:p>
            <a:r>
              <a:rPr lang="en-US"/>
              <a:t>VHA CPRS/VistA		0%	0</a:t>
            </a:r>
          </a:p>
          <a:p>
            <a:r>
              <a:rPr lang="en-US"/>
              <a:t>VHA CPRS/VistA	Strongly disagree	4%	121</a:t>
            </a:r>
          </a:p>
          <a:p>
            <a:r>
              <a:rPr lang="en-US"/>
              <a:t>VHA CPRS/VistA	Disagree	12%	326</a:t>
            </a:r>
          </a:p>
          <a:p>
            <a:r>
              <a:rPr lang="en-US"/>
              <a:t>VHA CPRS/VistA	Indifferent	20%	574</a:t>
            </a:r>
          </a:p>
          <a:p>
            <a:r>
              <a:rPr lang="en-US"/>
              <a:t>VHA CPRS/VistA	Agree	46%	1,304</a:t>
            </a:r>
          </a:p>
          <a:p>
            <a:r>
              <a:rPr lang="en-US"/>
              <a:t>VHA CPRS/VistA	Strongly agree	18%	500</a:t>
            </a:r>
          </a:p>
          <a:p>
            <a:r>
              <a:rPr lang="en-US"/>
              <a:t>MHS Legacy EHR		0%	0</a:t>
            </a:r>
          </a:p>
          <a:p>
            <a:r>
              <a:rPr lang="en-US"/>
              <a:t>MHS Legacy EHR	Strongly disagree	6%	174</a:t>
            </a:r>
          </a:p>
          <a:p>
            <a:r>
              <a:rPr lang="en-US"/>
              <a:t>MHS Legacy EHR	Disagree	15%	481</a:t>
            </a:r>
          </a:p>
          <a:p>
            <a:r>
              <a:rPr lang="en-US"/>
              <a:t>MHS Legacy EHR	Indifferent	26%	805</a:t>
            </a:r>
          </a:p>
          <a:p>
            <a:r>
              <a:rPr lang="en-US"/>
              <a:t>MHS Legacy EHR	Agree	47%	1,472</a:t>
            </a:r>
          </a:p>
          <a:p>
            <a:r>
              <a:rPr lang="en-US"/>
              <a:t>MHS Legacy EHR	Strongly agree	7%	210</a:t>
            </a:r>
          </a:p>
          <a:p>
            <a:r>
              <a:rPr lang="en-US"/>
              <a:t>MHS GENESIS	Strongly disagree	16%	730</a:t>
            </a:r>
          </a:p>
          <a:p>
            <a:r>
              <a:rPr lang="en-US"/>
              <a:t>MHS GENESIS	Disagree	23%	1,041</a:t>
            </a:r>
          </a:p>
          <a:p>
            <a:r>
              <a:rPr lang="en-US"/>
              <a:t>MHS GENESIS	Indifferent	26%	1,164</a:t>
            </a:r>
          </a:p>
          <a:p>
            <a:r>
              <a:rPr lang="en-US"/>
              <a:t>MHS GENESIS	Agree	32%	1,447</a:t>
            </a:r>
          </a:p>
          <a:p>
            <a:r>
              <a:rPr lang="en-US"/>
              <a:t>MHS GENESIS	Strongly agree	4%	170</a:t>
            </a:r>
          </a:p>
          <a:p>
            <a:r>
              <a:rPr lang="en-US"/>
              <a:t>VHA Cerner		0%	0</a:t>
            </a:r>
          </a:p>
          <a:p>
            <a:r>
              <a:rPr lang="en-US"/>
              <a:t>VHA Cerner	Strongly disagree	28%	577</a:t>
            </a:r>
          </a:p>
          <a:p>
            <a:r>
              <a:rPr lang="en-US"/>
              <a:t>VHA Cerner	Disagree	25%	521</a:t>
            </a:r>
          </a:p>
          <a:p>
            <a:r>
              <a:rPr lang="en-US"/>
              <a:t>VHA Cerner	Indifferent	25%	531</a:t>
            </a:r>
          </a:p>
          <a:p>
            <a:r>
              <a:rPr lang="en-US"/>
              <a:t>VHA Cerner	Agree	20%	420</a:t>
            </a:r>
          </a:p>
          <a:p>
            <a:r>
              <a:rPr lang="en-US"/>
              <a:t>VHA Cerner	Strongly agree	2%	36</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65</a:t>
            </a:fld>
            <a:endParaRPr lang="en-US"/>
          </a:p>
        </p:txBody>
      </p:sp>
    </p:spTree>
    <p:extLst>
      <p:ext uri="{BB962C8B-B14F-4D97-AF65-F5344CB8AC3E}">
        <p14:creationId xmlns:p14="http://schemas.microsoft.com/office/powerpoint/2010/main" val="1144377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https://klasresearch.com/archcollaborative/report/arch-collaborative-guidebook-2020/343</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67</a:t>
            </a:fld>
            <a:endParaRPr lang="en-US"/>
          </a:p>
        </p:txBody>
      </p:sp>
    </p:spTree>
    <p:extLst>
      <p:ext uri="{BB962C8B-B14F-4D97-AF65-F5344CB8AC3E}">
        <p14:creationId xmlns:p14="http://schemas.microsoft.com/office/powerpoint/2010/main" val="156229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4C62-0BEB-4C1D-BE65-5D8D5E61272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812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70</a:t>
            </a:fld>
            <a:endParaRPr lang="en-US"/>
          </a:p>
        </p:txBody>
      </p:sp>
    </p:spTree>
    <p:extLst>
      <p:ext uri="{BB962C8B-B14F-4D97-AF65-F5344CB8AC3E}">
        <p14:creationId xmlns:p14="http://schemas.microsoft.com/office/powerpoint/2010/main" val="2010388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Initial Training Prepared Me Well along Initial Training Prepared Me Well	COUNT([Initial Training Prepared Me Well]) / TOTAL(COUNT([</a:t>
            </a:r>
            <a:r>
              <a:rPr lang="en-US" err="1"/>
              <a:t>Ini</a:t>
            </a:r>
            <a:r>
              <a:rPr lang="en-US"/>
              <a:t>... along Initial Training Prepared Me Well	Count of Initial Training Prepared Me Well</a:t>
            </a:r>
          </a:p>
          <a:p>
            <a:r>
              <a:rPr lang="en-US"/>
              <a:t>Asian Public Health System	Strongly disagree	4%	4%	90</a:t>
            </a:r>
          </a:p>
          <a:p>
            <a:r>
              <a:rPr lang="en-US"/>
              <a:t>Asian Public Health System	Disagree	13%	13%	342</a:t>
            </a:r>
          </a:p>
          <a:p>
            <a:r>
              <a:rPr lang="en-US"/>
              <a:t>Asian Public Health System	Indifferent	20%	20%	518</a:t>
            </a:r>
          </a:p>
          <a:p>
            <a:r>
              <a:rPr lang="en-US"/>
              <a:t>Asian Public Health System	Agree	58%	58%	1,482</a:t>
            </a:r>
          </a:p>
          <a:p>
            <a:r>
              <a:rPr lang="en-US"/>
              <a:t>Asian Public Health System	Strongly agree	5%	5%	133</a:t>
            </a:r>
          </a:p>
          <a:p>
            <a:r>
              <a:rPr lang="en-US"/>
              <a:t>Non-Cerner US Benchmark	Strongly disagree	8%	8%	11,348</a:t>
            </a:r>
          </a:p>
          <a:p>
            <a:r>
              <a:rPr lang="en-US"/>
              <a:t>Non-Cerner US Benchmark	Disagree	18%	18%	24,391</a:t>
            </a:r>
          </a:p>
          <a:p>
            <a:r>
              <a:rPr lang="en-US"/>
              <a:t>Non-Cerner US Benchmark	Indifferent	17%	17%	23,776</a:t>
            </a:r>
          </a:p>
          <a:p>
            <a:r>
              <a:rPr lang="en-US"/>
              <a:t>Non-Cerner US Benchmark	Agree	44%	44%	59,855</a:t>
            </a:r>
          </a:p>
          <a:p>
            <a:r>
              <a:rPr lang="en-US"/>
              <a:t>Non-Cerner US Benchmark	Strongly agree	13%	13%	18,072</a:t>
            </a:r>
          </a:p>
          <a:p>
            <a:r>
              <a:rPr lang="en-US"/>
              <a:t>VHA CPRS/VistA	Strongly disagree	9%	9%	268</a:t>
            </a:r>
          </a:p>
          <a:p>
            <a:r>
              <a:rPr lang="en-US"/>
              <a:t>VHA CPRS/VistA	Disagree	18%	18%	509</a:t>
            </a:r>
          </a:p>
          <a:p>
            <a:r>
              <a:rPr lang="en-US"/>
              <a:t>VHA CPRS/VistA	Indifferent	20%	20%	558</a:t>
            </a:r>
          </a:p>
          <a:p>
            <a:r>
              <a:rPr lang="en-US"/>
              <a:t>VHA CPRS/VistA	Agree	37%	37%	1,061</a:t>
            </a:r>
          </a:p>
          <a:p>
            <a:r>
              <a:rPr lang="en-US"/>
              <a:t>VHA CPRS/VistA	Strongly agree	16%	16%	455</a:t>
            </a:r>
          </a:p>
          <a:p>
            <a:r>
              <a:rPr lang="en-US"/>
              <a:t>MHS Legacy EHR	Strongly disagree	11%	11%	364</a:t>
            </a:r>
          </a:p>
          <a:p>
            <a:r>
              <a:rPr lang="en-US"/>
              <a:t>MHS Legacy EHR	Disagree	18%	18%	616</a:t>
            </a:r>
          </a:p>
          <a:p>
            <a:r>
              <a:rPr lang="en-US"/>
              <a:t>MHS Legacy EHR	Indifferent	19%	19%	618</a:t>
            </a:r>
          </a:p>
          <a:p>
            <a:r>
              <a:rPr lang="en-US"/>
              <a:t>MHS Legacy EHR	Agree	41%	41%	1,368</a:t>
            </a:r>
          </a:p>
          <a:p>
            <a:r>
              <a:rPr lang="en-US"/>
              <a:t>MHS Legacy EHR	Strongly agree	11%	11%	370</a:t>
            </a:r>
          </a:p>
          <a:p>
            <a:r>
              <a:rPr lang="en-US"/>
              <a:t>Cerner US Benchmark	Strongly disagree	10%	10%	2,125</a:t>
            </a:r>
          </a:p>
          <a:p>
            <a:r>
              <a:rPr lang="en-US"/>
              <a:t>Cerner US Benchmark	Disagree	19%	19%	4,297</a:t>
            </a:r>
          </a:p>
          <a:p>
            <a:r>
              <a:rPr lang="en-US"/>
              <a:t>Cerner US Benchmark	Indifferent	21%	21%	4,700</a:t>
            </a:r>
          </a:p>
          <a:p>
            <a:r>
              <a:rPr lang="en-US"/>
              <a:t>Cerner US Benchmark	Agree	41%	41%	9,085</a:t>
            </a:r>
          </a:p>
          <a:p>
            <a:r>
              <a:rPr lang="en-US"/>
              <a:t>Cerner US Benchmark	Strongly agree	8%	8%	1,852</a:t>
            </a:r>
          </a:p>
          <a:p>
            <a:r>
              <a:rPr lang="en-US"/>
              <a:t>European Public Health System	Strongly disagree	12%	12%	1,312</a:t>
            </a:r>
          </a:p>
          <a:p>
            <a:r>
              <a:rPr lang="en-US"/>
              <a:t>European Public Health System	Disagree	25%	25%	2,634</a:t>
            </a:r>
          </a:p>
          <a:p>
            <a:r>
              <a:rPr lang="en-US"/>
              <a:t>European Public Health System	Indifferent	23%	23%	2,488</a:t>
            </a:r>
          </a:p>
          <a:p>
            <a:r>
              <a:rPr lang="en-US"/>
              <a:t>European Public Health System	Agree	34%	34%	3,685</a:t>
            </a:r>
          </a:p>
          <a:p>
            <a:r>
              <a:rPr lang="en-US"/>
              <a:t>European Public Health System	Strongly agree	5%	5%	588</a:t>
            </a:r>
          </a:p>
          <a:p>
            <a:r>
              <a:rPr lang="en-US"/>
              <a:t>MHS GENESIS	Strongly disagree	39%	39%	1,776</a:t>
            </a:r>
          </a:p>
          <a:p>
            <a:r>
              <a:rPr lang="en-US"/>
              <a:t>MHS GENESIS	Disagree	30%	30%	1,347</a:t>
            </a:r>
          </a:p>
          <a:p>
            <a:r>
              <a:rPr lang="en-US"/>
              <a:t>MHS GENESIS	Indifferent	13%	13%	601</a:t>
            </a:r>
          </a:p>
          <a:p>
            <a:r>
              <a:rPr lang="en-US"/>
              <a:t>MHS GENESIS	Agree	15%	15%	688</a:t>
            </a:r>
          </a:p>
          <a:p>
            <a:r>
              <a:rPr lang="en-US"/>
              <a:t>MHS GENESIS	Strongly agree	2%	2%	103</a:t>
            </a:r>
          </a:p>
          <a:p>
            <a:r>
              <a:rPr lang="en-US"/>
              <a:t>VHA Cerner	Strongly disagree	65%	65%	1,364</a:t>
            </a:r>
          </a:p>
          <a:p>
            <a:r>
              <a:rPr lang="en-US"/>
              <a:t>VHA Cerner	Disagree	21%	21%	439</a:t>
            </a:r>
          </a:p>
          <a:p>
            <a:r>
              <a:rPr lang="en-US"/>
              <a:t>VHA Cerner	Indifferent	8%	8%	166</a:t>
            </a:r>
          </a:p>
          <a:p>
            <a:r>
              <a:rPr lang="en-US"/>
              <a:t>VHA Cerner	Agree	5%	5%	102</a:t>
            </a:r>
          </a:p>
          <a:p>
            <a:r>
              <a:rPr lang="en-US"/>
              <a:t>VHA Cerner	Strongly agree	1%	1%	20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71</a:t>
            </a:fld>
            <a:endParaRPr lang="en-US"/>
          </a:p>
        </p:txBody>
      </p:sp>
    </p:spTree>
    <p:extLst>
      <p:ext uri="{BB962C8B-B14F-4D97-AF65-F5344CB8AC3E}">
        <p14:creationId xmlns:p14="http://schemas.microsoft.com/office/powerpoint/2010/main" val="103789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72</a:t>
            </a:fld>
            <a:endParaRPr lang="en-US"/>
          </a:p>
        </p:txBody>
      </p:sp>
    </p:spTree>
    <p:extLst>
      <p:ext uri="{BB962C8B-B14F-4D97-AF65-F5344CB8AC3E}">
        <p14:creationId xmlns:p14="http://schemas.microsoft.com/office/powerpoint/2010/main" val="3409793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74</a:t>
            </a:fld>
            <a:endParaRPr lang="en-US"/>
          </a:p>
        </p:txBody>
      </p:sp>
    </p:spTree>
    <p:extLst>
      <p:ext uri="{BB962C8B-B14F-4D97-AF65-F5344CB8AC3E}">
        <p14:creationId xmlns:p14="http://schemas.microsoft.com/office/powerpoint/2010/main" val="508922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2020 data from MHS Genesis still outperforms initial education ratings for the deployment in VISN 10 and VISN 20</a:t>
            </a:r>
          </a:p>
          <a:p>
            <a:endParaRPr lang="en-US" dirty="0"/>
          </a:p>
          <a:p>
            <a:r>
              <a:rPr lang="en-US" dirty="0"/>
              <a:t>		% of Total Count of Initial Training Prepared Me Well along Initial Training Prepared Me Well	COUNT([Initial Training Prepared Me Well]) / TOTAL(COUNT([</a:t>
            </a:r>
            <a:r>
              <a:rPr lang="en-US" dirty="0" err="1"/>
              <a:t>Ini</a:t>
            </a:r>
            <a:r>
              <a:rPr lang="en-US" dirty="0"/>
              <a:t>... along Initial Training Prepared Me Well	Count of Initial Training Prepared Me Well</a:t>
            </a:r>
          </a:p>
          <a:p>
            <a:r>
              <a:rPr lang="en-US" dirty="0"/>
              <a:t>Asian Public Health System	Strongly disagree	4%	4%	90</a:t>
            </a:r>
          </a:p>
          <a:p>
            <a:r>
              <a:rPr lang="en-US" dirty="0"/>
              <a:t>Asian Public Health System	Disagree	13%	13%	342</a:t>
            </a:r>
          </a:p>
          <a:p>
            <a:r>
              <a:rPr lang="en-US" dirty="0"/>
              <a:t>Asian Public Health System	Indifferent	20%	20%	518</a:t>
            </a:r>
          </a:p>
          <a:p>
            <a:r>
              <a:rPr lang="en-US" dirty="0"/>
              <a:t>Asian Public Health System	Agree	58%	58%	1,482</a:t>
            </a:r>
          </a:p>
          <a:p>
            <a:r>
              <a:rPr lang="en-US" dirty="0"/>
              <a:t>Asian Public Health System	Strongly agree	5%	5%	133</a:t>
            </a:r>
          </a:p>
          <a:p>
            <a:r>
              <a:rPr lang="en-US" dirty="0"/>
              <a:t>Non-Cerner US Benchmark	Strongly disagree	8%	8%	11,348</a:t>
            </a:r>
          </a:p>
          <a:p>
            <a:r>
              <a:rPr lang="en-US" dirty="0"/>
              <a:t>Non-Cerner US Benchmark	Disagree	18%	18%	24,391</a:t>
            </a:r>
          </a:p>
          <a:p>
            <a:r>
              <a:rPr lang="en-US" dirty="0"/>
              <a:t>Non-Cerner US Benchmark	Indifferent	17%	17%	23,776</a:t>
            </a:r>
          </a:p>
          <a:p>
            <a:r>
              <a:rPr lang="en-US" dirty="0"/>
              <a:t>Non-Cerner US Benchmark	Agree	44%	44%	59,855</a:t>
            </a:r>
          </a:p>
          <a:p>
            <a:r>
              <a:rPr lang="en-US" dirty="0"/>
              <a:t>Non-Cerner US Benchmark	Strongly agree	13%	13%	18,072</a:t>
            </a:r>
          </a:p>
          <a:p>
            <a:r>
              <a:rPr lang="en-US" dirty="0"/>
              <a:t>VHA CPRS/VistA	Strongly disagree	9%	9%	268</a:t>
            </a:r>
          </a:p>
          <a:p>
            <a:r>
              <a:rPr lang="en-US" dirty="0"/>
              <a:t>VHA CPRS/VistA	Disagree	18%	18%	509</a:t>
            </a:r>
          </a:p>
          <a:p>
            <a:r>
              <a:rPr lang="en-US" dirty="0"/>
              <a:t>VHA CPRS/VistA	Indifferent	20%	20%	558</a:t>
            </a:r>
          </a:p>
          <a:p>
            <a:r>
              <a:rPr lang="en-US" dirty="0"/>
              <a:t>VHA CPRS/VistA	Agree	37%	37%	1,061</a:t>
            </a:r>
          </a:p>
          <a:p>
            <a:r>
              <a:rPr lang="en-US" dirty="0"/>
              <a:t>VHA CPRS/VistA	Strongly agree	16%	16%	455</a:t>
            </a:r>
          </a:p>
          <a:p>
            <a:r>
              <a:rPr lang="en-US" dirty="0"/>
              <a:t>MHS Legacy EHR	Strongly disagree	11%	11%	364</a:t>
            </a:r>
          </a:p>
          <a:p>
            <a:r>
              <a:rPr lang="en-US" dirty="0"/>
              <a:t>MHS Legacy EHR	Disagree	18%	18%	616</a:t>
            </a:r>
          </a:p>
          <a:p>
            <a:r>
              <a:rPr lang="en-US" dirty="0"/>
              <a:t>MHS Legacy EHR	Indifferent	19%	19%	618</a:t>
            </a:r>
          </a:p>
          <a:p>
            <a:r>
              <a:rPr lang="en-US" dirty="0"/>
              <a:t>MHS Legacy EHR	Agree	41%	41%	1,368</a:t>
            </a:r>
          </a:p>
          <a:p>
            <a:r>
              <a:rPr lang="en-US" dirty="0"/>
              <a:t>MHS Legacy EHR	Strongly agree	11%	11%	370</a:t>
            </a:r>
          </a:p>
          <a:p>
            <a:r>
              <a:rPr lang="en-US" dirty="0"/>
              <a:t>Cerner US Benchmark	Strongly disagree	10%	10%	2,125</a:t>
            </a:r>
          </a:p>
          <a:p>
            <a:r>
              <a:rPr lang="en-US" dirty="0"/>
              <a:t>Cerner US Benchmark	Disagree	19%	19%	4,297</a:t>
            </a:r>
          </a:p>
          <a:p>
            <a:r>
              <a:rPr lang="en-US" dirty="0"/>
              <a:t>Cerner US Benchmark	Indifferent	21%	21%	4,700</a:t>
            </a:r>
          </a:p>
          <a:p>
            <a:r>
              <a:rPr lang="en-US" dirty="0"/>
              <a:t>Cerner US Benchmark	Agree	41%	41%	9,085</a:t>
            </a:r>
          </a:p>
          <a:p>
            <a:r>
              <a:rPr lang="en-US" dirty="0"/>
              <a:t>Cerner US Benchmark	Strongly agree	8%	8%	1,852</a:t>
            </a:r>
          </a:p>
          <a:p>
            <a:r>
              <a:rPr lang="en-US" dirty="0"/>
              <a:t>European Public Health System	Strongly disagree	12%	12%	1,312</a:t>
            </a:r>
          </a:p>
          <a:p>
            <a:r>
              <a:rPr lang="en-US" dirty="0"/>
              <a:t>European Public Health System	Disagree	25%	25%	2,634</a:t>
            </a:r>
          </a:p>
          <a:p>
            <a:r>
              <a:rPr lang="en-US" dirty="0"/>
              <a:t>European Public Health System	Indifferent	23%	23%	2,488</a:t>
            </a:r>
          </a:p>
          <a:p>
            <a:r>
              <a:rPr lang="en-US" dirty="0"/>
              <a:t>European Public Health System	Agree	34%	34%	3,685</a:t>
            </a:r>
          </a:p>
          <a:p>
            <a:r>
              <a:rPr lang="en-US" dirty="0"/>
              <a:t>European Public Health System	Strongly agree	5%	5%	588</a:t>
            </a:r>
          </a:p>
          <a:p>
            <a:r>
              <a:rPr lang="en-US" dirty="0"/>
              <a:t>MHS GENESIS	Strongly disagree	39%	39%	1,776</a:t>
            </a:r>
          </a:p>
          <a:p>
            <a:r>
              <a:rPr lang="en-US" dirty="0"/>
              <a:t>MHS GENESIS	Disagree	30%	30%	1,347</a:t>
            </a:r>
          </a:p>
          <a:p>
            <a:r>
              <a:rPr lang="en-US" dirty="0"/>
              <a:t>MHS GENESIS	Indifferent	13%	13%	601</a:t>
            </a:r>
          </a:p>
          <a:p>
            <a:r>
              <a:rPr lang="en-US" dirty="0"/>
              <a:t>MHS GENESIS	Agree	15%	15%	688</a:t>
            </a:r>
          </a:p>
          <a:p>
            <a:r>
              <a:rPr lang="en-US" dirty="0"/>
              <a:t>MHS GENESIS	Strongly agree	2%	2%	103</a:t>
            </a:r>
          </a:p>
          <a:p>
            <a:r>
              <a:rPr lang="en-US" dirty="0"/>
              <a:t>VHA Cerner	Strongly disagree	65%	65%	1,364</a:t>
            </a:r>
          </a:p>
          <a:p>
            <a:r>
              <a:rPr lang="en-US" dirty="0"/>
              <a:t>VHA Cerner	Disagree	21%	21%	439</a:t>
            </a:r>
          </a:p>
          <a:p>
            <a:r>
              <a:rPr lang="en-US" dirty="0"/>
              <a:t>VHA Cerner	Indifferent	8%	8%	166</a:t>
            </a:r>
          </a:p>
          <a:p>
            <a:r>
              <a:rPr lang="en-US" dirty="0"/>
              <a:t>VHA Cerner	Agree	5%	5%	102</a:t>
            </a:r>
          </a:p>
          <a:p>
            <a:r>
              <a:rPr lang="en-US" dirty="0"/>
              <a:t>VHA Cerner	Strongly agree	1%	1%	20</a:t>
            </a:r>
          </a:p>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75</a:t>
            </a:fld>
            <a:endParaRPr lang="en-US"/>
          </a:p>
        </p:txBody>
      </p:sp>
    </p:spTree>
    <p:extLst>
      <p:ext uri="{BB962C8B-B14F-4D97-AF65-F5344CB8AC3E}">
        <p14:creationId xmlns:p14="http://schemas.microsoft.com/office/powerpoint/2010/main" val="2111765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76</a:t>
            </a:fld>
            <a:endParaRPr lang="en-US"/>
          </a:p>
        </p:txBody>
      </p:sp>
    </p:spTree>
    <p:extLst>
      <p:ext uri="{BB962C8B-B14F-4D97-AF65-F5344CB8AC3E}">
        <p14:creationId xmlns:p14="http://schemas.microsoft.com/office/powerpoint/2010/main" val="3503796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COUNT([Satisfaction Reliability Response]) / TOTAL(COUNT([Sat... along Satisfaction Reliability Response	COUNT([Satisfaction Reliability Response]) / TOTAL(COUNT([Sat... along Satisfaction Reliability Response	Count of Satisfaction Reliability Response</a:t>
            </a:r>
          </a:p>
          <a:p>
            <a:r>
              <a:rPr lang="en-US"/>
              <a:t>VHA CPRS/VistA		0%	0%	0</a:t>
            </a:r>
          </a:p>
          <a:p>
            <a:r>
              <a:rPr lang="en-US"/>
              <a:t>VHA CPRS/VistA	Strongly disagree	3%	3%	77</a:t>
            </a:r>
          </a:p>
          <a:p>
            <a:r>
              <a:rPr lang="en-US"/>
              <a:t>VHA CPRS/VistA	Disagree	6%	6%	173</a:t>
            </a:r>
          </a:p>
          <a:p>
            <a:r>
              <a:rPr lang="en-US"/>
              <a:t>VHA CPRS/VistA	Indifferent	9%	9%	253</a:t>
            </a:r>
          </a:p>
          <a:p>
            <a:r>
              <a:rPr lang="en-US"/>
              <a:t>VHA CPRS/VistA	Agree	39%	39%	1,097</a:t>
            </a:r>
          </a:p>
          <a:p>
            <a:r>
              <a:rPr lang="en-US"/>
              <a:t>VHA CPRS/VistA	Strongly agree	44%	44%	1,249</a:t>
            </a:r>
          </a:p>
          <a:p>
            <a:r>
              <a:rPr lang="en-US"/>
              <a:t>Non-Cerner US Benchmark		0%	0%	0</a:t>
            </a:r>
          </a:p>
          <a:p>
            <a:r>
              <a:rPr lang="en-US"/>
              <a:t>Non-Cerner US Benchmark	Strongly disagree	2%	2%	2,724</a:t>
            </a:r>
          </a:p>
          <a:p>
            <a:r>
              <a:rPr lang="en-US"/>
              <a:t>Non-Cerner US Benchmark	Disagree	6%	6%	8,485</a:t>
            </a:r>
          </a:p>
          <a:p>
            <a:r>
              <a:rPr lang="en-US"/>
              <a:t>Non-Cerner US Benchmark	Indifferent	11%	11%	14,253</a:t>
            </a:r>
          </a:p>
          <a:p>
            <a:r>
              <a:rPr lang="en-US"/>
              <a:t>Non-Cerner US Benchmark	Agree	51%	51%	67,546</a:t>
            </a:r>
          </a:p>
          <a:p>
            <a:r>
              <a:rPr lang="en-US"/>
              <a:t>Non-Cerner US Benchmark	Strongly agree	29%	29%	38,618</a:t>
            </a:r>
          </a:p>
          <a:p>
            <a:r>
              <a:rPr lang="en-US"/>
              <a:t>Asian Public Health System		0%	0%	0</a:t>
            </a:r>
          </a:p>
          <a:p>
            <a:r>
              <a:rPr lang="en-US"/>
              <a:t>Asian Public Health System	Strongly disagree	4%	4%	84</a:t>
            </a:r>
          </a:p>
          <a:p>
            <a:r>
              <a:rPr lang="en-US"/>
              <a:t>Asian Public Health System	Disagree	13%	13%	314</a:t>
            </a:r>
          </a:p>
          <a:p>
            <a:r>
              <a:rPr lang="en-US"/>
              <a:t>Asian Public Health System	Indifferent	15%	15%	357</a:t>
            </a:r>
          </a:p>
          <a:p>
            <a:r>
              <a:rPr lang="en-US"/>
              <a:t>Asian Public Health System	Agree	52%	52%	1,216</a:t>
            </a:r>
          </a:p>
          <a:p>
            <a:r>
              <a:rPr lang="en-US"/>
              <a:t>Asian Public Health System	Strongly agree	16%	16%	365</a:t>
            </a:r>
          </a:p>
          <a:p>
            <a:r>
              <a:rPr lang="en-US"/>
              <a:t>Cerner US Benchmark		0%	0%	0</a:t>
            </a:r>
          </a:p>
          <a:p>
            <a:r>
              <a:rPr lang="en-US"/>
              <a:t>Cerner US Benchmark	Strongly disagree	4%	4%	807</a:t>
            </a:r>
          </a:p>
          <a:p>
            <a:r>
              <a:rPr lang="en-US"/>
              <a:t>Cerner US Benchmark	Disagree	12%	12%	2,347</a:t>
            </a:r>
          </a:p>
          <a:p>
            <a:r>
              <a:rPr lang="en-US"/>
              <a:t>Cerner US Benchmark	Indifferent	16%	16%	3,213</a:t>
            </a:r>
          </a:p>
          <a:p>
            <a:r>
              <a:rPr lang="en-US"/>
              <a:t>Cerner US Benchmark	Agree	51%	51%	9,984</a:t>
            </a:r>
          </a:p>
          <a:p>
            <a:r>
              <a:rPr lang="en-US"/>
              <a:t>Cerner US Benchmark	Strongly agree	17%	17%	3,250</a:t>
            </a:r>
          </a:p>
          <a:p>
            <a:r>
              <a:rPr lang="en-US"/>
              <a:t>European Public Health System		0%	0%	0</a:t>
            </a:r>
          </a:p>
          <a:p>
            <a:r>
              <a:rPr lang="en-US"/>
              <a:t>European Public Health System	Strongly disagree	7%	7%	731</a:t>
            </a:r>
          </a:p>
          <a:p>
            <a:r>
              <a:rPr lang="en-US"/>
              <a:t>European Public Health System	Disagree	18%	18%	1,958</a:t>
            </a:r>
          </a:p>
          <a:p>
            <a:r>
              <a:rPr lang="en-US"/>
              <a:t>European Public Health System	Indifferent	18%	18%	1,945</a:t>
            </a:r>
          </a:p>
          <a:p>
            <a:r>
              <a:rPr lang="en-US"/>
              <a:t>European Public Health System	Agree	43%	43%	4,655</a:t>
            </a:r>
          </a:p>
          <a:p>
            <a:r>
              <a:rPr lang="en-US"/>
              <a:t>European Public Health System	Strongly agree	14%	14%	1,531</a:t>
            </a:r>
          </a:p>
          <a:p>
            <a:r>
              <a:rPr lang="en-US"/>
              <a:t>MHS Legacy EHR		0%	0%	0</a:t>
            </a:r>
          </a:p>
          <a:p>
            <a:r>
              <a:rPr lang="en-US"/>
              <a:t>MHS Legacy EHR	Strongly disagree	12%	12%	399</a:t>
            </a:r>
          </a:p>
          <a:p>
            <a:r>
              <a:rPr lang="en-US"/>
              <a:t>MHS Legacy EHR	Disagree	27%	27%	869</a:t>
            </a:r>
          </a:p>
          <a:p>
            <a:r>
              <a:rPr lang="en-US"/>
              <a:t>MHS Legacy EHR	Indifferent	16%	16%	513</a:t>
            </a:r>
          </a:p>
          <a:p>
            <a:r>
              <a:rPr lang="en-US"/>
              <a:t>MHS Legacy EHR	Agree	37%	37%	1,187</a:t>
            </a:r>
          </a:p>
          <a:p>
            <a:r>
              <a:rPr lang="en-US"/>
              <a:t>MHS Legacy EHR	Strongly agree	8%	8%	265</a:t>
            </a:r>
          </a:p>
          <a:p>
            <a:r>
              <a:rPr lang="en-US"/>
              <a:t>MHS GENESIS	Strongly Disagree	23%	23%	1,048</a:t>
            </a:r>
          </a:p>
          <a:p>
            <a:r>
              <a:rPr lang="en-US"/>
              <a:t>MHS GENESIS	Disagree	35%	35%	1,591</a:t>
            </a:r>
          </a:p>
          <a:p>
            <a:r>
              <a:rPr lang="en-US"/>
              <a:t>MHS GENESIS	Indifferent	16%	16%	736</a:t>
            </a:r>
          </a:p>
          <a:p>
            <a:r>
              <a:rPr lang="en-US"/>
              <a:t>MHS GENESIS	Agree	22%	22%	1,019</a:t>
            </a:r>
          </a:p>
          <a:p>
            <a:r>
              <a:rPr lang="en-US"/>
              <a:t>MHS GENESIS	Strongly agree	3%	3%	158</a:t>
            </a:r>
          </a:p>
          <a:p>
            <a:r>
              <a:rPr lang="en-US"/>
              <a:t>VHA Cerner		0%	0%	0</a:t>
            </a:r>
          </a:p>
          <a:p>
            <a:r>
              <a:rPr lang="en-US"/>
              <a:t>VHA Cerner	Strongly disagree	39%	39%	820</a:t>
            </a:r>
          </a:p>
          <a:p>
            <a:r>
              <a:rPr lang="en-US"/>
              <a:t>VHA Cerner	Disagree	32%	32%	672</a:t>
            </a:r>
          </a:p>
          <a:p>
            <a:r>
              <a:rPr lang="en-US"/>
              <a:t>VHA Cerner	Indifferent	12%	12%	251</a:t>
            </a:r>
          </a:p>
          <a:p>
            <a:r>
              <a:rPr lang="en-US"/>
              <a:t>VHA Cerner	Agree	15%	15%	306</a:t>
            </a:r>
          </a:p>
          <a:p>
            <a:r>
              <a:rPr lang="en-US"/>
              <a:t>VHA Cerner	Strongly agree	2%	2%	39</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77</a:t>
            </a:fld>
            <a:endParaRPr lang="en-US"/>
          </a:p>
        </p:txBody>
      </p:sp>
    </p:spTree>
    <p:extLst>
      <p:ext uri="{BB962C8B-B14F-4D97-AF65-F5344CB8AC3E}">
        <p14:creationId xmlns:p14="http://schemas.microsoft.com/office/powerpoint/2010/main" val="487785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15</a:t>
            </a:fld>
            <a:endParaRPr lang="en-US"/>
          </a:p>
        </p:txBody>
      </p:sp>
    </p:spTree>
    <p:extLst>
      <p:ext uri="{BB962C8B-B14F-4D97-AF65-F5344CB8AC3E}">
        <p14:creationId xmlns:p14="http://schemas.microsoft.com/office/powerpoint/2010/main" val="728027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Initial Training Prepared Me Well along Initial Training Prepared Me Well	COUNT([Initial Training Prepared Me Well]) / TOTAL(COUNT([</a:t>
            </a:r>
            <a:r>
              <a:rPr lang="en-US" err="1"/>
              <a:t>Ini</a:t>
            </a:r>
            <a:r>
              <a:rPr lang="en-US"/>
              <a:t>... along Initial Training Prepared Me Well	Count of Initial Training Prepared Me Well</a:t>
            </a:r>
          </a:p>
          <a:p>
            <a:r>
              <a:rPr lang="en-US"/>
              <a:t>Asian Public Health System	Strongly disagree	4%	4%	90</a:t>
            </a:r>
          </a:p>
          <a:p>
            <a:r>
              <a:rPr lang="en-US"/>
              <a:t>Asian Public Health System	Disagree	13%	13%	342</a:t>
            </a:r>
          </a:p>
          <a:p>
            <a:r>
              <a:rPr lang="en-US"/>
              <a:t>Asian Public Health System	Indifferent	20%	20%	518</a:t>
            </a:r>
          </a:p>
          <a:p>
            <a:r>
              <a:rPr lang="en-US"/>
              <a:t>Asian Public Health System	Agree	58%	58%	1,482</a:t>
            </a:r>
          </a:p>
          <a:p>
            <a:r>
              <a:rPr lang="en-US"/>
              <a:t>Asian Public Health System	Strongly agree	5%	5%	133</a:t>
            </a:r>
          </a:p>
          <a:p>
            <a:r>
              <a:rPr lang="en-US"/>
              <a:t>Non-Cerner US Benchmark	Strongly disagree	8%	8%	11,348</a:t>
            </a:r>
          </a:p>
          <a:p>
            <a:r>
              <a:rPr lang="en-US"/>
              <a:t>Non-Cerner US Benchmark	Disagree	18%	18%	24,391</a:t>
            </a:r>
          </a:p>
          <a:p>
            <a:r>
              <a:rPr lang="en-US"/>
              <a:t>Non-Cerner US Benchmark	Indifferent	17%	17%	23,776</a:t>
            </a:r>
          </a:p>
          <a:p>
            <a:r>
              <a:rPr lang="en-US"/>
              <a:t>Non-Cerner US Benchmark	Agree	44%	44%	59,855</a:t>
            </a:r>
          </a:p>
          <a:p>
            <a:r>
              <a:rPr lang="en-US"/>
              <a:t>Non-Cerner US Benchmark	Strongly agree	13%	13%	18,072</a:t>
            </a:r>
          </a:p>
          <a:p>
            <a:r>
              <a:rPr lang="en-US"/>
              <a:t>VHA CPRS/VistA	Strongly disagree	9%	9%	268</a:t>
            </a:r>
          </a:p>
          <a:p>
            <a:r>
              <a:rPr lang="en-US"/>
              <a:t>VHA CPRS/VistA	Disagree	18%	18%	509</a:t>
            </a:r>
          </a:p>
          <a:p>
            <a:r>
              <a:rPr lang="en-US"/>
              <a:t>VHA CPRS/VistA	Indifferent	20%	20%	558</a:t>
            </a:r>
          </a:p>
          <a:p>
            <a:r>
              <a:rPr lang="en-US"/>
              <a:t>VHA CPRS/VistA	Agree	37%	37%	1,061</a:t>
            </a:r>
          </a:p>
          <a:p>
            <a:r>
              <a:rPr lang="en-US"/>
              <a:t>VHA CPRS/VistA	Strongly agree	16%	16%	455</a:t>
            </a:r>
          </a:p>
          <a:p>
            <a:r>
              <a:rPr lang="en-US"/>
              <a:t>MHS Legacy EHR	Strongly disagree	11%	11%	364</a:t>
            </a:r>
          </a:p>
          <a:p>
            <a:r>
              <a:rPr lang="en-US"/>
              <a:t>MHS Legacy EHR	Disagree	18%	18%	616</a:t>
            </a:r>
          </a:p>
          <a:p>
            <a:r>
              <a:rPr lang="en-US"/>
              <a:t>MHS Legacy EHR	Indifferent	19%	19%	618</a:t>
            </a:r>
          </a:p>
          <a:p>
            <a:r>
              <a:rPr lang="en-US"/>
              <a:t>MHS Legacy EHR	Agree	41%	41%	1,368</a:t>
            </a:r>
          </a:p>
          <a:p>
            <a:r>
              <a:rPr lang="en-US"/>
              <a:t>MHS Legacy EHR	Strongly agree	11%	11%	370</a:t>
            </a:r>
          </a:p>
          <a:p>
            <a:r>
              <a:rPr lang="en-US"/>
              <a:t>Cerner US Benchmark	Strongly disagree	10%	10%	2,125</a:t>
            </a:r>
          </a:p>
          <a:p>
            <a:r>
              <a:rPr lang="en-US"/>
              <a:t>Cerner US Benchmark	Disagree	19%	19%	4,297</a:t>
            </a:r>
          </a:p>
          <a:p>
            <a:r>
              <a:rPr lang="en-US"/>
              <a:t>Cerner US Benchmark	Indifferent	21%	21%	4,700</a:t>
            </a:r>
          </a:p>
          <a:p>
            <a:r>
              <a:rPr lang="en-US"/>
              <a:t>Cerner US Benchmark	Agree	41%	41%	9,085</a:t>
            </a:r>
          </a:p>
          <a:p>
            <a:r>
              <a:rPr lang="en-US"/>
              <a:t>Cerner US Benchmark	Strongly agree	8%	8%	1,852</a:t>
            </a:r>
          </a:p>
          <a:p>
            <a:r>
              <a:rPr lang="en-US"/>
              <a:t>European Public Health System	Strongly disagree	12%	12%	1,312</a:t>
            </a:r>
          </a:p>
          <a:p>
            <a:r>
              <a:rPr lang="en-US"/>
              <a:t>European Public Health System	Disagree	25%	25%	2,634</a:t>
            </a:r>
          </a:p>
          <a:p>
            <a:r>
              <a:rPr lang="en-US"/>
              <a:t>European Public Health System	Indifferent	23%	23%	2,488</a:t>
            </a:r>
          </a:p>
          <a:p>
            <a:r>
              <a:rPr lang="en-US"/>
              <a:t>European Public Health System	Agree	34%	34%	3,685</a:t>
            </a:r>
          </a:p>
          <a:p>
            <a:r>
              <a:rPr lang="en-US"/>
              <a:t>European Public Health System	Strongly agree	5%	5%	588</a:t>
            </a:r>
          </a:p>
          <a:p>
            <a:r>
              <a:rPr lang="en-US"/>
              <a:t>MHS GENESIS	Strongly disagree	39%	39%	1,776</a:t>
            </a:r>
          </a:p>
          <a:p>
            <a:r>
              <a:rPr lang="en-US"/>
              <a:t>MHS GENESIS	Disagree	30%	30%	1,347</a:t>
            </a:r>
          </a:p>
          <a:p>
            <a:r>
              <a:rPr lang="en-US"/>
              <a:t>MHS GENESIS	Indifferent	13%	13%	601</a:t>
            </a:r>
          </a:p>
          <a:p>
            <a:r>
              <a:rPr lang="en-US"/>
              <a:t>MHS GENESIS	Agree	15%	15%	688</a:t>
            </a:r>
          </a:p>
          <a:p>
            <a:r>
              <a:rPr lang="en-US"/>
              <a:t>MHS GENESIS	Strongly agree	2%	2%	103</a:t>
            </a:r>
          </a:p>
          <a:p>
            <a:r>
              <a:rPr lang="en-US"/>
              <a:t>VHA Cerner	Strongly disagree	65%	65%	1,364</a:t>
            </a:r>
          </a:p>
          <a:p>
            <a:r>
              <a:rPr lang="en-US"/>
              <a:t>VHA Cerner	Disagree	21%	21%	439</a:t>
            </a:r>
          </a:p>
          <a:p>
            <a:r>
              <a:rPr lang="en-US"/>
              <a:t>VHA Cerner	Indifferent	8%	8%	166</a:t>
            </a:r>
          </a:p>
          <a:p>
            <a:r>
              <a:rPr lang="en-US"/>
              <a:t>VHA Cerner	Agree	5%	5%	102</a:t>
            </a:r>
          </a:p>
          <a:p>
            <a:r>
              <a:rPr lang="en-US"/>
              <a:t>VHA Cerner	Strongly agree	1%	1%	20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78</a:t>
            </a:fld>
            <a:endParaRPr lang="en-US"/>
          </a:p>
        </p:txBody>
      </p:sp>
    </p:spTree>
    <p:extLst>
      <p:ext uri="{BB962C8B-B14F-4D97-AF65-F5344CB8AC3E}">
        <p14:creationId xmlns:p14="http://schemas.microsoft.com/office/powerpoint/2010/main" val="773265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79</a:t>
            </a:fld>
            <a:endParaRPr lang="en-US"/>
          </a:p>
        </p:txBody>
      </p:sp>
    </p:spTree>
    <p:extLst>
      <p:ext uri="{BB962C8B-B14F-4D97-AF65-F5344CB8AC3E}">
        <p14:creationId xmlns:p14="http://schemas.microsoft.com/office/powerpoint/2010/main" val="226548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https://klasresearch.com/archcollaborative/report/arch-collaborative-guidebook-2020/343</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https://klasresearch.com/archcollaborative/report/arch-collaborative-nursing-guidebook-2022/452</a:t>
            </a:r>
          </a:p>
        </p:txBody>
      </p:sp>
      <p:sp>
        <p:nvSpPr>
          <p:cNvPr id="4" name="Slide Number Placeholder 3"/>
          <p:cNvSpPr>
            <a:spLocks noGrp="1"/>
          </p:cNvSpPr>
          <p:nvPr>
            <p:ph type="sldNum" sz="quarter" idx="5"/>
          </p:nvPr>
        </p:nvSpPr>
        <p:spPr/>
        <p:txBody>
          <a:bodyPr/>
          <a:lstStyle/>
          <a:p>
            <a:fld id="{9F1D46A7-EBD6-4F32-BAB7-7CA01873D014}" type="slidenum">
              <a:rPr lang="en-US" smtClean="0"/>
              <a:t>82</a:t>
            </a:fld>
            <a:endParaRPr lang="en-US"/>
          </a:p>
        </p:txBody>
      </p:sp>
    </p:spTree>
    <p:extLst>
      <p:ext uri="{BB962C8B-B14F-4D97-AF65-F5344CB8AC3E}">
        <p14:creationId xmlns:p14="http://schemas.microsoft.com/office/powerpoint/2010/main" val="3667295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https://klasresearch.com/archcollaborative/report/arch-collaborative-guidebook-2020/343</a:t>
            </a:r>
          </a:p>
        </p:txBody>
      </p:sp>
      <p:sp>
        <p:nvSpPr>
          <p:cNvPr id="4" name="Slide Number Placeholder 3"/>
          <p:cNvSpPr>
            <a:spLocks noGrp="1"/>
          </p:cNvSpPr>
          <p:nvPr>
            <p:ph type="sldNum" sz="quarter" idx="5"/>
          </p:nvPr>
        </p:nvSpPr>
        <p:spPr/>
        <p:txBody>
          <a:bodyPr/>
          <a:lstStyle/>
          <a:p>
            <a:fld id="{9F1D46A7-EBD6-4F32-BAB7-7CA01873D014}" type="slidenum">
              <a:rPr lang="en-US" smtClean="0"/>
              <a:t>83</a:t>
            </a:fld>
            <a:endParaRPr lang="en-US"/>
          </a:p>
        </p:txBody>
      </p:sp>
    </p:spTree>
    <p:extLst>
      <p:ext uri="{BB962C8B-B14F-4D97-AF65-F5344CB8AC3E}">
        <p14:creationId xmlns:p14="http://schemas.microsoft.com/office/powerpoint/2010/main" val="1877331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https://klasresearch.com/archcollaborative/report/clinician-training-2021-update/379</a:t>
            </a:r>
          </a:p>
          <a:p>
            <a:r>
              <a:rPr lang="en-US"/>
              <a:t>https://klasresearch.com/archcollaborative/report/arch-collaborative-nursing-guidebook-2022/452</a:t>
            </a:r>
          </a:p>
        </p:txBody>
      </p:sp>
      <p:sp>
        <p:nvSpPr>
          <p:cNvPr id="4" name="Slide Number Placeholder 3"/>
          <p:cNvSpPr>
            <a:spLocks noGrp="1"/>
          </p:cNvSpPr>
          <p:nvPr>
            <p:ph type="sldNum" sz="quarter" idx="5"/>
          </p:nvPr>
        </p:nvSpPr>
        <p:spPr/>
        <p:txBody>
          <a:bodyPr/>
          <a:lstStyle/>
          <a:p>
            <a:fld id="{9F1D46A7-EBD6-4F32-BAB7-7CA01873D014}" type="slidenum">
              <a:rPr lang="en-US" smtClean="0"/>
              <a:t>84</a:t>
            </a:fld>
            <a:endParaRPr lang="en-US"/>
          </a:p>
        </p:txBody>
      </p:sp>
    </p:spTree>
    <p:extLst>
      <p:ext uri="{BB962C8B-B14F-4D97-AF65-F5344CB8AC3E}">
        <p14:creationId xmlns:p14="http://schemas.microsoft.com/office/powerpoint/2010/main" val="3411940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85</a:t>
            </a:fld>
            <a:endParaRPr lang="en-US"/>
          </a:p>
        </p:txBody>
      </p:sp>
    </p:spTree>
    <p:extLst>
      <p:ext uri="{BB962C8B-B14F-4D97-AF65-F5344CB8AC3E}">
        <p14:creationId xmlns:p14="http://schemas.microsoft.com/office/powerpoint/2010/main" val="454391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87</a:t>
            </a:fld>
            <a:endParaRPr lang="en-US"/>
          </a:p>
        </p:txBody>
      </p:sp>
    </p:spTree>
    <p:extLst>
      <p:ext uri="{BB962C8B-B14F-4D97-AF65-F5344CB8AC3E}">
        <p14:creationId xmlns:p14="http://schemas.microsoft.com/office/powerpoint/2010/main" val="3583632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Initial Training Prepared Me Well along Initial Training Prepared Me Well	COUNT([Initial Training Prepared Me Well]) / TOTAL(COUNT([</a:t>
            </a:r>
            <a:r>
              <a:rPr lang="en-US" err="1"/>
              <a:t>Ini</a:t>
            </a:r>
            <a:r>
              <a:rPr lang="en-US"/>
              <a:t>... along Initial Training Prepared Me Well	Count of Initial Training Prepared Me Well</a:t>
            </a:r>
          </a:p>
          <a:p>
            <a:r>
              <a:rPr lang="en-US"/>
              <a:t>Asian Public Health System	Strongly disagree	4%	4%	90</a:t>
            </a:r>
          </a:p>
          <a:p>
            <a:r>
              <a:rPr lang="en-US"/>
              <a:t>Asian Public Health System	Disagree	13%	13%	342</a:t>
            </a:r>
          </a:p>
          <a:p>
            <a:r>
              <a:rPr lang="en-US"/>
              <a:t>Asian Public Health System	Indifferent	20%	20%	518</a:t>
            </a:r>
          </a:p>
          <a:p>
            <a:r>
              <a:rPr lang="en-US"/>
              <a:t>Asian Public Health System	Agree	58%	58%	1,482</a:t>
            </a:r>
          </a:p>
          <a:p>
            <a:r>
              <a:rPr lang="en-US"/>
              <a:t>Asian Public Health System	Strongly agree	5%	5%	133</a:t>
            </a:r>
          </a:p>
          <a:p>
            <a:r>
              <a:rPr lang="en-US"/>
              <a:t>Non-Cerner US Benchmark	Strongly disagree	8%	8%	11,348</a:t>
            </a:r>
          </a:p>
          <a:p>
            <a:r>
              <a:rPr lang="en-US"/>
              <a:t>Non-Cerner US Benchmark	Disagree	18%	18%	24,391</a:t>
            </a:r>
          </a:p>
          <a:p>
            <a:r>
              <a:rPr lang="en-US"/>
              <a:t>Non-Cerner US Benchmark	Indifferent	17%	17%	23,776</a:t>
            </a:r>
          </a:p>
          <a:p>
            <a:r>
              <a:rPr lang="en-US"/>
              <a:t>Non-Cerner US Benchmark	Agree	44%	44%	59,855</a:t>
            </a:r>
          </a:p>
          <a:p>
            <a:r>
              <a:rPr lang="en-US"/>
              <a:t>Non-Cerner US Benchmark	Strongly agree	13%	13%	18,072</a:t>
            </a:r>
          </a:p>
          <a:p>
            <a:r>
              <a:rPr lang="en-US"/>
              <a:t>VHA CPRS/VistA	Strongly disagree	9%	9%	268</a:t>
            </a:r>
          </a:p>
          <a:p>
            <a:r>
              <a:rPr lang="en-US"/>
              <a:t>VHA CPRS/VistA	Disagree	18%	18%	509</a:t>
            </a:r>
          </a:p>
          <a:p>
            <a:r>
              <a:rPr lang="en-US"/>
              <a:t>VHA CPRS/VistA	Indifferent	20%	20%	558</a:t>
            </a:r>
          </a:p>
          <a:p>
            <a:r>
              <a:rPr lang="en-US"/>
              <a:t>VHA CPRS/VistA	Agree	37%	37%	1,061</a:t>
            </a:r>
          </a:p>
          <a:p>
            <a:r>
              <a:rPr lang="en-US"/>
              <a:t>VHA CPRS/VistA	Strongly agree	16%	16%	455</a:t>
            </a:r>
          </a:p>
          <a:p>
            <a:r>
              <a:rPr lang="en-US"/>
              <a:t>MHS Legacy EHR	Strongly disagree	11%	11%	364</a:t>
            </a:r>
          </a:p>
          <a:p>
            <a:r>
              <a:rPr lang="en-US"/>
              <a:t>MHS Legacy EHR	Disagree	18%	18%	616</a:t>
            </a:r>
          </a:p>
          <a:p>
            <a:r>
              <a:rPr lang="en-US"/>
              <a:t>MHS Legacy EHR	Indifferent	19%	19%	618</a:t>
            </a:r>
          </a:p>
          <a:p>
            <a:r>
              <a:rPr lang="en-US"/>
              <a:t>MHS Legacy EHR	Agree	41%	41%	1,368</a:t>
            </a:r>
          </a:p>
          <a:p>
            <a:r>
              <a:rPr lang="en-US"/>
              <a:t>MHS Legacy EHR	Strongly agree	11%	11%	370</a:t>
            </a:r>
          </a:p>
          <a:p>
            <a:r>
              <a:rPr lang="en-US"/>
              <a:t>Cerner US Benchmark	Strongly disagree	10%	10%	2,125</a:t>
            </a:r>
          </a:p>
          <a:p>
            <a:r>
              <a:rPr lang="en-US"/>
              <a:t>Cerner US Benchmark	Disagree	19%	19%	4,297</a:t>
            </a:r>
          </a:p>
          <a:p>
            <a:r>
              <a:rPr lang="en-US"/>
              <a:t>Cerner US Benchmark	Indifferent	21%	21%	4,700</a:t>
            </a:r>
          </a:p>
          <a:p>
            <a:r>
              <a:rPr lang="en-US"/>
              <a:t>Cerner US Benchmark	Agree	41%	41%	9,085</a:t>
            </a:r>
          </a:p>
          <a:p>
            <a:r>
              <a:rPr lang="en-US"/>
              <a:t>Cerner US Benchmark	Strongly agree	8%	8%	1,852</a:t>
            </a:r>
          </a:p>
          <a:p>
            <a:r>
              <a:rPr lang="en-US"/>
              <a:t>European Public Health System	Strongly disagree	12%	12%	1,312</a:t>
            </a:r>
          </a:p>
          <a:p>
            <a:r>
              <a:rPr lang="en-US"/>
              <a:t>European Public Health System	Disagree	25%	25%	2,634</a:t>
            </a:r>
          </a:p>
          <a:p>
            <a:r>
              <a:rPr lang="en-US"/>
              <a:t>European Public Health System	Indifferent	23%	23%	2,488</a:t>
            </a:r>
          </a:p>
          <a:p>
            <a:r>
              <a:rPr lang="en-US"/>
              <a:t>European Public Health System	Agree	34%	34%	3,685</a:t>
            </a:r>
          </a:p>
          <a:p>
            <a:r>
              <a:rPr lang="en-US"/>
              <a:t>European Public Health System	Strongly agree	5%	5%	588</a:t>
            </a:r>
          </a:p>
          <a:p>
            <a:r>
              <a:rPr lang="en-US"/>
              <a:t>MHS GENESIS	Strongly disagree	39%	39%	1,776</a:t>
            </a:r>
          </a:p>
          <a:p>
            <a:r>
              <a:rPr lang="en-US"/>
              <a:t>MHS GENESIS	Disagree	30%	30%	1,347</a:t>
            </a:r>
          </a:p>
          <a:p>
            <a:r>
              <a:rPr lang="en-US"/>
              <a:t>MHS GENESIS	Indifferent	13%	13%	601</a:t>
            </a:r>
          </a:p>
          <a:p>
            <a:r>
              <a:rPr lang="en-US"/>
              <a:t>MHS GENESIS	Agree	15%	15%	688</a:t>
            </a:r>
          </a:p>
          <a:p>
            <a:r>
              <a:rPr lang="en-US"/>
              <a:t>MHS GENESIS	Strongly agree	2%	2%	103</a:t>
            </a:r>
          </a:p>
          <a:p>
            <a:r>
              <a:rPr lang="en-US"/>
              <a:t>VHA Cerner	Strongly disagree	65%	65%	1,364</a:t>
            </a:r>
          </a:p>
          <a:p>
            <a:r>
              <a:rPr lang="en-US"/>
              <a:t>VHA Cerner	Disagree	21%	21%	439</a:t>
            </a:r>
          </a:p>
          <a:p>
            <a:r>
              <a:rPr lang="en-US"/>
              <a:t>VHA Cerner	Indifferent	8%	8%	166</a:t>
            </a:r>
          </a:p>
          <a:p>
            <a:r>
              <a:rPr lang="en-US"/>
              <a:t>VHA Cerner	Agree	5%	5%	102</a:t>
            </a:r>
          </a:p>
          <a:p>
            <a:r>
              <a:rPr lang="en-US"/>
              <a:t>VHA Cerner	Strongly agree	1%	1%	20</a:t>
            </a:r>
          </a:p>
          <a:p>
            <a:endParaRPr lang="en-US"/>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89</a:t>
            </a:fld>
            <a:endParaRPr lang="en-US"/>
          </a:p>
        </p:txBody>
      </p:sp>
    </p:spTree>
    <p:extLst>
      <p:ext uri="{BB962C8B-B14F-4D97-AF65-F5344CB8AC3E}">
        <p14:creationId xmlns:p14="http://schemas.microsoft.com/office/powerpoint/2010/main" val="20824866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90</a:t>
            </a:fld>
            <a:endParaRPr lang="en-US"/>
          </a:p>
        </p:txBody>
      </p:sp>
    </p:spTree>
    <p:extLst>
      <p:ext uri="{BB962C8B-B14F-4D97-AF65-F5344CB8AC3E}">
        <p14:creationId xmlns:p14="http://schemas.microsoft.com/office/powerpoint/2010/main" val="684545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92</a:t>
            </a:fld>
            <a:endParaRPr lang="en-US"/>
          </a:p>
        </p:txBody>
      </p:sp>
    </p:spTree>
    <p:extLst>
      <p:ext uri="{BB962C8B-B14F-4D97-AF65-F5344CB8AC3E}">
        <p14:creationId xmlns:p14="http://schemas.microsoft.com/office/powerpoint/2010/main" val="109698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of Total Count of Satisfaction Quality Care Response along Satisfaction Quality Care Response	Count of Satisfaction Quality Care Response</a:t>
            </a:r>
          </a:p>
          <a:p>
            <a:r>
              <a:rPr lang="en-US" dirty="0"/>
              <a:t>Asian Public Health System	Strongly disagree	2%	43</a:t>
            </a:r>
          </a:p>
          <a:p>
            <a:r>
              <a:rPr lang="en-US" dirty="0"/>
              <a:t>Asian Public Health System	Disagree	5%	125</a:t>
            </a:r>
          </a:p>
          <a:p>
            <a:r>
              <a:rPr lang="en-US" dirty="0"/>
              <a:t>Asian Public Health System	Indifferent	16%	382</a:t>
            </a:r>
          </a:p>
          <a:p>
            <a:r>
              <a:rPr lang="en-US" dirty="0"/>
              <a:t>Asian Public Health System	Agree	59%	1,367</a:t>
            </a:r>
          </a:p>
          <a:p>
            <a:r>
              <a:rPr lang="en-US" dirty="0"/>
              <a:t>Asian Public Health System	Strongly agree	17%	400</a:t>
            </a:r>
          </a:p>
          <a:p>
            <a:r>
              <a:rPr lang="en-US" dirty="0"/>
              <a:t>Non-Cerner US Benchmark	Strongly disagree	4%	4,867</a:t>
            </a:r>
          </a:p>
          <a:p>
            <a:r>
              <a:rPr lang="en-US" dirty="0"/>
              <a:t>Non-Cerner US Benchmark	Disagree	9%	11,780</a:t>
            </a:r>
          </a:p>
          <a:p>
            <a:r>
              <a:rPr lang="en-US" dirty="0"/>
              <a:t>Non-Cerner US Benchmark	Indifferent	21%	27,118</a:t>
            </a:r>
          </a:p>
          <a:p>
            <a:r>
              <a:rPr lang="en-US" dirty="0"/>
              <a:t>Non-Cerner US Benchmark	Agree	48%	61,914</a:t>
            </a:r>
          </a:p>
          <a:p>
            <a:r>
              <a:rPr lang="en-US" dirty="0"/>
              <a:t>Non-Cerner US Benchmark	Strongly agree	19%	24,489</a:t>
            </a:r>
          </a:p>
          <a:p>
            <a:r>
              <a:rPr lang="en-US" dirty="0"/>
              <a:t>VHA CPRS/VistA	Strongly disagree	5%	138</a:t>
            </a:r>
          </a:p>
          <a:p>
            <a:r>
              <a:rPr lang="en-US" dirty="0"/>
              <a:t>VHA CPRS/VistA	Disagree	9%	269</a:t>
            </a:r>
          </a:p>
          <a:p>
            <a:r>
              <a:rPr lang="en-US" dirty="0"/>
              <a:t>VHA CPRS/VistA	Indifferent	22%	629</a:t>
            </a:r>
          </a:p>
          <a:p>
            <a:r>
              <a:rPr lang="en-US" dirty="0"/>
              <a:t>VHA CPRS/VistA	Agree	40%	1,122</a:t>
            </a:r>
          </a:p>
          <a:p>
            <a:r>
              <a:rPr lang="en-US" dirty="0"/>
              <a:t>VHA CPRS/VistA	Strongly agree	24%	674</a:t>
            </a:r>
          </a:p>
          <a:p>
            <a:r>
              <a:rPr lang="en-US" dirty="0"/>
              <a:t>Cerner US Benchmark	Strongly disagree	7%	1,402</a:t>
            </a:r>
          </a:p>
          <a:p>
            <a:r>
              <a:rPr lang="en-US" dirty="0"/>
              <a:t>Cerner US Benchmark	Disagree	17%	3,304</a:t>
            </a:r>
          </a:p>
          <a:p>
            <a:r>
              <a:rPr lang="en-US" dirty="0"/>
              <a:t>Cerner US Benchmark	Indifferent	28%	5,555</a:t>
            </a:r>
          </a:p>
          <a:p>
            <a:r>
              <a:rPr lang="en-US" dirty="0"/>
              <a:t>Cerner US Benchmark	Agree	40%	7,745</a:t>
            </a:r>
          </a:p>
          <a:p>
            <a:r>
              <a:rPr lang="en-US" dirty="0"/>
              <a:t>Cerner US Benchmark	Strongly agree	8%	1,517</a:t>
            </a:r>
          </a:p>
          <a:p>
            <a:r>
              <a:rPr lang="en-US" dirty="0"/>
              <a:t>MHS Legacy EHR	Strongly disagree	7%	123</a:t>
            </a:r>
          </a:p>
          <a:p>
            <a:r>
              <a:rPr lang="en-US" dirty="0"/>
              <a:t>MHS Legacy EHR	Disagree	13%	217</a:t>
            </a:r>
          </a:p>
          <a:p>
            <a:r>
              <a:rPr lang="en-US" dirty="0"/>
              <a:t>MHS Legacy EHR	Indifferent	33%	558</a:t>
            </a:r>
          </a:p>
          <a:p>
            <a:r>
              <a:rPr lang="en-US" dirty="0"/>
              <a:t>MHS Legacy EHR	Agree	40%	686</a:t>
            </a:r>
          </a:p>
          <a:p>
            <a:r>
              <a:rPr lang="en-US" dirty="0"/>
              <a:t>MHS Legacy EHR	Strongly agree	6%	110</a:t>
            </a:r>
          </a:p>
          <a:p>
            <a:r>
              <a:rPr lang="en-US" dirty="0"/>
              <a:t>European Public Health System	Strongly disagree	9%	950</a:t>
            </a:r>
          </a:p>
          <a:p>
            <a:r>
              <a:rPr lang="en-US" dirty="0"/>
              <a:t>European Public Health System	Disagree	18%	1,902</a:t>
            </a:r>
          </a:p>
          <a:p>
            <a:r>
              <a:rPr lang="en-US" dirty="0"/>
              <a:t>European Public Health System	Indifferent	28%	2,995</a:t>
            </a:r>
          </a:p>
          <a:p>
            <a:r>
              <a:rPr lang="en-US" dirty="0"/>
              <a:t>European Public Health System	Agree	36%	3,918</a:t>
            </a:r>
          </a:p>
          <a:p>
            <a:r>
              <a:rPr lang="en-US" dirty="0"/>
              <a:t>European Public Health System	Strongly agree	10%	1,026</a:t>
            </a:r>
          </a:p>
          <a:p>
            <a:r>
              <a:rPr lang="en-US" dirty="0"/>
              <a:t>MHS GENESIS	Strongly disagree	22%	987</a:t>
            </a:r>
          </a:p>
          <a:p>
            <a:r>
              <a:rPr lang="en-US" dirty="0"/>
              <a:t>MHS GENESIS	Disagree	23%	1,032</a:t>
            </a:r>
          </a:p>
          <a:p>
            <a:r>
              <a:rPr lang="en-US" dirty="0"/>
              <a:t>MHS GENESIS	Indifferent	31%	1,413</a:t>
            </a:r>
          </a:p>
          <a:p>
            <a:r>
              <a:rPr lang="en-US" dirty="0"/>
              <a:t>MHS GENESIS	Agree	22%	1,000</a:t>
            </a:r>
          </a:p>
          <a:p>
            <a:r>
              <a:rPr lang="en-US" dirty="0"/>
              <a:t>MHS GENESIS	Strongly agree	3%	120</a:t>
            </a:r>
          </a:p>
          <a:p>
            <a:r>
              <a:rPr lang="en-US" dirty="0"/>
              <a:t>VHA Cerner	Strongly disagree	56%	1,170</a:t>
            </a:r>
          </a:p>
          <a:p>
            <a:r>
              <a:rPr lang="en-US" dirty="0"/>
              <a:t>VHA Cerner	Disagree	22%	470</a:t>
            </a:r>
          </a:p>
          <a:p>
            <a:r>
              <a:rPr lang="en-US" dirty="0"/>
              <a:t>VHA Cerner	Indifferent	15%	306</a:t>
            </a:r>
          </a:p>
          <a:p>
            <a:r>
              <a:rPr lang="en-US" dirty="0"/>
              <a:t>VHA Cerner	Agree	6%	120</a:t>
            </a:r>
          </a:p>
          <a:p>
            <a:r>
              <a:rPr lang="en-US" dirty="0"/>
              <a:t>VHA Cerner	Strongly agree	1%	24</a:t>
            </a:r>
          </a:p>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16</a:t>
            </a:fld>
            <a:endParaRPr lang="en-US"/>
          </a:p>
        </p:txBody>
      </p:sp>
    </p:spTree>
    <p:extLst>
      <p:ext uri="{BB962C8B-B14F-4D97-AF65-F5344CB8AC3E}">
        <p14:creationId xmlns:p14="http://schemas.microsoft.com/office/powerpoint/2010/main" val="479908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94</a:t>
            </a:fld>
            <a:endParaRPr lang="en-US"/>
          </a:p>
        </p:txBody>
      </p:sp>
    </p:spTree>
    <p:extLst>
      <p:ext uri="{BB962C8B-B14F-4D97-AF65-F5344CB8AC3E}">
        <p14:creationId xmlns:p14="http://schemas.microsoft.com/office/powerpoint/2010/main" val="2960195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Initial Training Prepared Me Well along Initial Training Prepared Me Well	COUNT([Initial Training Prepared Me Well]) / TOTAL(COUNT([</a:t>
            </a:r>
            <a:r>
              <a:rPr lang="en-US" err="1"/>
              <a:t>Ini</a:t>
            </a:r>
            <a:r>
              <a:rPr lang="en-US"/>
              <a:t>... along Initial Training Prepared Me Well	Count of Initial Training Prepared Me Well</a:t>
            </a:r>
          </a:p>
          <a:p>
            <a:r>
              <a:rPr lang="en-US"/>
              <a:t>Asian Public Health System	Strongly disagree	4%	4%	90</a:t>
            </a:r>
          </a:p>
          <a:p>
            <a:r>
              <a:rPr lang="en-US"/>
              <a:t>Asian Public Health System	Disagree	13%	13%	342</a:t>
            </a:r>
          </a:p>
          <a:p>
            <a:r>
              <a:rPr lang="en-US"/>
              <a:t>Asian Public Health System	Indifferent	20%	20%	518</a:t>
            </a:r>
          </a:p>
          <a:p>
            <a:r>
              <a:rPr lang="en-US"/>
              <a:t>Asian Public Health System	Agree	58%	58%	1,482</a:t>
            </a:r>
          </a:p>
          <a:p>
            <a:r>
              <a:rPr lang="en-US"/>
              <a:t>Asian Public Health System	Strongly agree	5%	5%	133</a:t>
            </a:r>
          </a:p>
          <a:p>
            <a:r>
              <a:rPr lang="en-US"/>
              <a:t>Non-Cerner US Benchmark	Strongly disagree	8%	8%	11,348</a:t>
            </a:r>
          </a:p>
          <a:p>
            <a:r>
              <a:rPr lang="en-US"/>
              <a:t>Non-Cerner US Benchmark	Disagree	18%	18%	24,391</a:t>
            </a:r>
          </a:p>
          <a:p>
            <a:r>
              <a:rPr lang="en-US"/>
              <a:t>Non-Cerner US Benchmark	Indifferent	17%	17%	23,776</a:t>
            </a:r>
          </a:p>
          <a:p>
            <a:r>
              <a:rPr lang="en-US"/>
              <a:t>Non-Cerner US Benchmark	Agree	44%	44%	59,855</a:t>
            </a:r>
          </a:p>
          <a:p>
            <a:r>
              <a:rPr lang="en-US"/>
              <a:t>Non-Cerner US Benchmark	Strongly agree	13%	13%	18,072</a:t>
            </a:r>
          </a:p>
          <a:p>
            <a:r>
              <a:rPr lang="en-US"/>
              <a:t>VHA CPRS/VistA	Strongly disagree	9%	9%	268</a:t>
            </a:r>
          </a:p>
          <a:p>
            <a:r>
              <a:rPr lang="en-US"/>
              <a:t>VHA CPRS/VistA	Disagree	18%	18%	509</a:t>
            </a:r>
          </a:p>
          <a:p>
            <a:r>
              <a:rPr lang="en-US"/>
              <a:t>VHA CPRS/VistA	Indifferent	20%	20%	558</a:t>
            </a:r>
          </a:p>
          <a:p>
            <a:r>
              <a:rPr lang="en-US"/>
              <a:t>VHA CPRS/VistA	Agree	37%	37%	1,061</a:t>
            </a:r>
          </a:p>
          <a:p>
            <a:r>
              <a:rPr lang="en-US"/>
              <a:t>VHA CPRS/VistA	Strongly agree	16%	16%	455</a:t>
            </a:r>
          </a:p>
          <a:p>
            <a:r>
              <a:rPr lang="en-US"/>
              <a:t>MHS Legacy EHR	Strongly disagree	11%	11%	364</a:t>
            </a:r>
          </a:p>
          <a:p>
            <a:r>
              <a:rPr lang="en-US"/>
              <a:t>MHS Legacy EHR	Disagree	18%	18%	616</a:t>
            </a:r>
          </a:p>
          <a:p>
            <a:r>
              <a:rPr lang="en-US"/>
              <a:t>MHS Legacy EHR	Indifferent	19%	19%	618</a:t>
            </a:r>
          </a:p>
          <a:p>
            <a:r>
              <a:rPr lang="en-US"/>
              <a:t>MHS Legacy EHR	Agree	41%	41%	1,368</a:t>
            </a:r>
          </a:p>
          <a:p>
            <a:r>
              <a:rPr lang="en-US"/>
              <a:t>MHS Legacy EHR	Strongly agree	11%	11%	370</a:t>
            </a:r>
          </a:p>
          <a:p>
            <a:r>
              <a:rPr lang="en-US"/>
              <a:t>Cerner US Benchmark	Strongly disagree	10%	10%	2,125</a:t>
            </a:r>
          </a:p>
          <a:p>
            <a:r>
              <a:rPr lang="en-US"/>
              <a:t>Cerner US Benchmark	Disagree	19%	19%	4,297</a:t>
            </a:r>
          </a:p>
          <a:p>
            <a:r>
              <a:rPr lang="en-US"/>
              <a:t>Cerner US Benchmark	Indifferent	21%	21%	4,700</a:t>
            </a:r>
          </a:p>
          <a:p>
            <a:r>
              <a:rPr lang="en-US"/>
              <a:t>Cerner US Benchmark	Agree	41%	41%	9,085</a:t>
            </a:r>
          </a:p>
          <a:p>
            <a:r>
              <a:rPr lang="en-US"/>
              <a:t>Cerner US Benchmark	Strongly agree	8%	8%	1,852</a:t>
            </a:r>
          </a:p>
          <a:p>
            <a:r>
              <a:rPr lang="en-US"/>
              <a:t>European Public Health System	Strongly disagree	12%	12%	1,312</a:t>
            </a:r>
          </a:p>
          <a:p>
            <a:r>
              <a:rPr lang="en-US"/>
              <a:t>European Public Health System	Disagree	25%	25%	2,634</a:t>
            </a:r>
          </a:p>
          <a:p>
            <a:r>
              <a:rPr lang="en-US"/>
              <a:t>European Public Health System	Indifferent	23%	23%	2,488</a:t>
            </a:r>
          </a:p>
          <a:p>
            <a:r>
              <a:rPr lang="en-US"/>
              <a:t>European Public Health System	Agree	34%	34%	3,685</a:t>
            </a:r>
          </a:p>
          <a:p>
            <a:r>
              <a:rPr lang="en-US"/>
              <a:t>European Public Health System	Strongly agree	5%	5%	588</a:t>
            </a:r>
          </a:p>
          <a:p>
            <a:r>
              <a:rPr lang="en-US"/>
              <a:t>MHS GENESIS	Strongly disagree	39%	39%	1,776</a:t>
            </a:r>
          </a:p>
          <a:p>
            <a:r>
              <a:rPr lang="en-US"/>
              <a:t>MHS GENESIS	Disagree	30%	30%	1,347</a:t>
            </a:r>
          </a:p>
          <a:p>
            <a:r>
              <a:rPr lang="en-US"/>
              <a:t>MHS GENESIS	Indifferent	13%	13%	601</a:t>
            </a:r>
          </a:p>
          <a:p>
            <a:r>
              <a:rPr lang="en-US"/>
              <a:t>MHS GENESIS	Agree	15%	15%	688</a:t>
            </a:r>
          </a:p>
          <a:p>
            <a:r>
              <a:rPr lang="en-US"/>
              <a:t>MHS GENESIS	Strongly agree	2%	2%	103</a:t>
            </a:r>
          </a:p>
          <a:p>
            <a:r>
              <a:rPr lang="en-US"/>
              <a:t>VHA Cerner	Strongly disagree	65%	65%	1,364</a:t>
            </a:r>
          </a:p>
          <a:p>
            <a:r>
              <a:rPr lang="en-US"/>
              <a:t>VHA Cerner	Disagree	21%	21%	439</a:t>
            </a:r>
          </a:p>
          <a:p>
            <a:r>
              <a:rPr lang="en-US"/>
              <a:t>VHA Cerner	Indifferent	8%	8%	166</a:t>
            </a:r>
          </a:p>
          <a:p>
            <a:r>
              <a:rPr lang="en-US"/>
              <a:t>VHA Cerner	Agree	5%	5%	102</a:t>
            </a:r>
          </a:p>
          <a:p>
            <a:r>
              <a:rPr lang="en-US"/>
              <a:t>VHA Cerner	Strongly agree	1%	1%	20</a:t>
            </a:r>
          </a:p>
          <a:p>
            <a:endParaRPr lang="en-US"/>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96</a:t>
            </a:fld>
            <a:endParaRPr lang="en-US"/>
          </a:p>
        </p:txBody>
      </p:sp>
    </p:spTree>
    <p:extLst>
      <p:ext uri="{BB962C8B-B14F-4D97-AF65-F5344CB8AC3E}">
        <p14:creationId xmlns:p14="http://schemas.microsoft.com/office/powerpoint/2010/main" val="3022121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97</a:t>
            </a:fld>
            <a:endParaRPr lang="en-US"/>
          </a:p>
        </p:txBody>
      </p:sp>
    </p:spTree>
    <p:extLst>
      <p:ext uri="{BB962C8B-B14F-4D97-AF65-F5344CB8AC3E}">
        <p14:creationId xmlns:p14="http://schemas.microsoft.com/office/powerpoint/2010/main" val="3987938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99</a:t>
            </a:fld>
            <a:endParaRPr lang="en-US"/>
          </a:p>
        </p:txBody>
      </p:sp>
    </p:spTree>
    <p:extLst>
      <p:ext uri="{BB962C8B-B14F-4D97-AF65-F5344CB8AC3E}">
        <p14:creationId xmlns:p14="http://schemas.microsoft.com/office/powerpoint/2010/main" val="3056853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100</a:t>
            </a:fld>
            <a:endParaRPr lang="en-US"/>
          </a:p>
        </p:txBody>
      </p:sp>
    </p:spTree>
    <p:extLst>
      <p:ext uri="{BB962C8B-B14F-4D97-AF65-F5344CB8AC3E}">
        <p14:creationId xmlns:p14="http://schemas.microsoft.com/office/powerpoint/2010/main" val="1968117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EC43BE-0763-4D74-A34A-86056995FE5B}" type="slidenum">
              <a:rPr lang="en-US" smtClean="0"/>
              <a:t>101</a:t>
            </a:fld>
            <a:endParaRPr lang="en-US"/>
          </a:p>
        </p:txBody>
      </p:sp>
    </p:spTree>
    <p:extLst>
      <p:ext uri="{BB962C8B-B14F-4D97-AF65-F5344CB8AC3E}">
        <p14:creationId xmlns:p14="http://schemas.microsoft.com/office/powerpoint/2010/main" val="1830576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113</a:t>
            </a:fld>
            <a:endParaRPr lang="en-US"/>
          </a:p>
        </p:txBody>
      </p:sp>
    </p:spTree>
    <p:extLst>
      <p:ext uri="{BB962C8B-B14F-4D97-AF65-F5344CB8AC3E}">
        <p14:creationId xmlns:p14="http://schemas.microsoft.com/office/powerpoint/2010/main" val="297008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enables me to deliver high quality care. along The electronic health record enables me to deliver high quality care.	Count of The electronic health record enables me to deliver high quality care.</a:t>
            </a:r>
          </a:p>
          <a:p>
            <a:r>
              <a:rPr lang="en-US"/>
              <a:t>VHA Cerner	Coding/Records/Billing	Strongly disagree	55%	16.0</a:t>
            </a:r>
          </a:p>
          <a:p>
            <a:r>
              <a:rPr lang="en-US"/>
              <a:t>VHA Cerner	Coding/Records/Billing	Disagree	31%	9.0</a:t>
            </a:r>
          </a:p>
          <a:p>
            <a:r>
              <a:rPr lang="en-US"/>
              <a:t>VHA Cerner	Coding/Records/Billing	Indifferent	10%	3.0</a:t>
            </a:r>
          </a:p>
          <a:p>
            <a:r>
              <a:rPr lang="en-US"/>
              <a:t>VHA Cerner	Coding/Records/Billing	Agree	3%	1.0</a:t>
            </a:r>
          </a:p>
          <a:p>
            <a:r>
              <a:rPr lang="en-US"/>
              <a:t>VHA Cerner	Extended Care (e.g., Community Living Center)	Strongly disagree	51%	39.0</a:t>
            </a:r>
          </a:p>
          <a:p>
            <a:r>
              <a:rPr lang="en-US"/>
              <a:t>VHA Cerner	Extended Care (e.g., Community Living Center)	Disagree	23%	18.0</a:t>
            </a:r>
          </a:p>
          <a:p>
            <a:r>
              <a:rPr lang="en-US"/>
              <a:t>VHA Cerner	Extended Care (e.g., Community Living Center)	Indifferent	18%	14.0</a:t>
            </a:r>
          </a:p>
          <a:p>
            <a:r>
              <a:rPr lang="en-US"/>
              <a:t>VHA Cerner	Extended Care (e.g., Community Living Center)	Agree	6%	5.0</a:t>
            </a:r>
          </a:p>
          <a:p>
            <a:r>
              <a:rPr lang="en-US"/>
              <a:t>VHA Cerner	Extended Care (e.g., Community Living Center)	Strongly agree	1%	1.0</a:t>
            </a:r>
          </a:p>
          <a:p>
            <a:r>
              <a:rPr lang="en-US"/>
              <a:t>VHA Cerner	Inpatient care	Strongly disagree	60%	74.0</a:t>
            </a:r>
          </a:p>
          <a:p>
            <a:r>
              <a:rPr lang="en-US"/>
              <a:t>VHA Cerner	Inpatient care	Disagree	20%	25.0</a:t>
            </a:r>
          </a:p>
          <a:p>
            <a:r>
              <a:rPr lang="en-US"/>
              <a:t>VHA Cerner	Inpatient care	Indifferent	16%	20.0</a:t>
            </a:r>
          </a:p>
          <a:p>
            <a:r>
              <a:rPr lang="en-US"/>
              <a:t>VHA Cerner	Inpatient care	Agree	3%	4.0</a:t>
            </a:r>
          </a:p>
          <a:p>
            <a:r>
              <a:rPr lang="en-US"/>
              <a:t>VHA Cerner	Inpatient care	Strongly agree	1%	1.0</a:t>
            </a:r>
          </a:p>
          <a:p>
            <a:r>
              <a:rPr lang="en-US"/>
              <a:t>VHA Cerner	Inpatient care and outpatient care	Strongly disagree	69%	45.0</a:t>
            </a:r>
          </a:p>
          <a:p>
            <a:r>
              <a:rPr lang="en-US"/>
              <a:t>VHA Cerner	Inpatient care and outpatient care	Disagree	8%	5.0</a:t>
            </a:r>
          </a:p>
          <a:p>
            <a:r>
              <a:rPr lang="en-US"/>
              <a:t>VHA Cerner	Inpatient care and outpatient care	Indifferent	23%	15.0</a:t>
            </a:r>
          </a:p>
          <a:p>
            <a:r>
              <a:rPr lang="en-US"/>
              <a:t>VHA Cerner	None-Clinical Other	Strongly disagree	48%	95.0</a:t>
            </a:r>
          </a:p>
          <a:p>
            <a:r>
              <a:rPr lang="en-US"/>
              <a:t>VHA Cerner	None-Clinical Other	Disagree	19%	38.0</a:t>
            </a:r>
          </a:p>
          <a:p>
            <a:r>
              <a:rPr lang="en-US"/>
              <a:t>VHA Cerner	None-Clinical Other	Indifferent	19%	37.0</a:t>
            </a:r>
          </a:p>
          <a:p>
            <a:r>
              <a:rPr lang="en-US"/>
              <a:t>VHA Cerner	None-Clinical Other	Agree	12%	24.0</a:t>
            </a:r>
          </a:p>
          <a:p>
            <a:r>
              <a:rPr lang="en-US"/>
              <a:t>VHA Cerner	None-Clinical Other	Strongly agree	1%	2.0</a:t>
            </a:r>
          </a:p>
          <a:p>
            <a:r>
              <a:rPr lang="en-US"/>
              <a:t>VHA Cerner	Outpatient care	Strongly disagree	56%	893.0</a:t>
            </a:r>
          </a:p>
          <a:p>
            <a:r>
              <a:rPr lang="en-US"/>
              <a:t>VHA Cerner	Outpatient care	Disagree	24%	375.0</a:t>
            </a:r>
          </a:p>
          <a:p>
            <a:r>
              <a:rPr lang="en-US"/>
              <a:t>VHA Cerner	Outpatient care	Indifferent	14%	216.0</a:t>
            </a:r>
          </a:p>
          <a:p>
            <a:r>
              <a:rPr lang="en-US"/>
              <a:t>VHA Cerner	Outpatient care	Agree	5%	86.0</a:t>
            </a:r>
          </a:p>
          <a:p>
            <a:r>
              <a:rPr lang="en-US"/>
              <a:t>VHA Cerner	Outpatient care	Strongly agree	1%	20.0</a:t>
            </a:r>
          </a:p>
          <a:p>
            <a:r>
              <a:rPr lang="en-US"/>
              <a:t>VHA CPRS/VistA	Coding/Records/Billing	Strongly disagree	4%	3.0</a:t>
            </a:r>
          </a:p>
          <a:p>
            <a:r>
              <a:rPr lang="en-US"/>
              <a:t>VHA CPRS/VistA	Coding/Records/Billing	Disagree	8%	7.0</a:t>
            </a:r>
          </a:p>
          <a:p>
            <a:r>
              <a:rPr lang="en-US"/>
              <a:t>VHA CPRS/VistA	Coding/Records/Billing	Indifferent	27%	22.0</a:t>
            </a:r>
          </a:p>
          <a:p>
            <a:r>
              <a:rPr lang="en-US"/>
              <a:t>VHA CPRS/VistA	Coding/Records/Billing	Agree	41%	34.0</a:t>
            </a:r>
          </a:p>
          <a:p>
            <a:r>
              <a:rPr lang="en-US"/>
              <a:t>VHA CPRS/VistA	Coding/Records/Billing	Strongly agree	20%	17.0</a:t>
            </a:r>
          </a:p>
          <a:p>
            <a:r>
              <a:rPr lang="en-US"/>
              <a:t>VHA CPRS/VistA	Extended Care (e.g., Community Living Center)	Strongly disagree	3%	5.0</a:t>
            </a:r>
          </a:p>
          <a:p>
            <a:r>
              <a:rPr lang="en-US"/>
              <a:t>VHA CPRS/VistA	Extended Care (e.g., Community Living Center)	Disagree	7%	10.0</a:t>
            </a:r>
          </a:p>
          <a:p>
            <a:r>
              <a:rPr lang="en-US"/>
              <a:t>VHA CPRS/VistA	Extended Care (e.g., Community Living Center)	Indifferent	25%	37.0</a:t>
            </a:r>
          </a:p>
          <a:p>
            <a:r>
              <a:rPr lang="en-US"/>
              <a:t>VHA CPRS/VistA	Extended Care (e.g., Community Living Center)	Agree	35%	52.0</a:t>
            </a:r>
          </a:p>
          <a:p>
            <a:r>
              <a:rPr lang="en-US"/>
              <a:t>VHA CPRS/VistA	Extended Care (e.g., Community Living Center)	Strongly agree	31%	46.0</a:t>
            </a:r>
          </a:p>
          <a:p>
            <a:r>
              <a:rPr lang="en-US"/>
              <a:t>VHA CPRS/VistA	Inpatient care	Strongly disagree	7%	25.0</a:t>
            </a:r>
          </a:p>
          <a:p>
            <a:r>
              <a:rPr lang="en-US"/>
              <a:t>VHA CPRS/VistA	Inpatient care	Disagree	13%	48.0</a:t>
            </a:r>
          </a:p>
          <a:p>
            <a:r>
              <a:rPr lang="en-US"/>
              <a:t>VHA CPRS/VistA	Inpatient care	Indifferent	23%	82.0</a:t>
            </a:r>
          </a:p>
          <a:p>
            <a:r>
              <a:rPr lang="en-US"/>
              <a:t>VHA CPRS/VistA	Inpatient care	Agree	38%	135.0</a:t>
            </a:r>
          </a:p>
          <a:p>
            <a:r>
              <a:rPr lang="en-US"/>
              <a:t>VHA CPRS/VistA	Inpatient care	Strongly agree	19%	69.0</a:t>
            </a:r>
          </a:p>
          <a:p>
            <a:r>
              <a:rPr lang="en-US"/>
              <a:t>VHA CPRS/VistA	Inpatient care and outpatient care	Strongly disagree	8%	13.0</a:t>
            </a:r>
          </a:p>
          <a:p>
            <a:r>
              <a:rPr lang="en-US"/>
              <a:t>VHA CPRS/VistA	Inpatient care and outpatient care	Disagree	9%	15.0</a:t>
            </a:r>
          </a:p>
          <a:p>
            <a:r>
              <a:rPr lang="en-US"/>
              <a:t>VHA CPRS/VistA	Inpatient care and outpatient care	Indifferent	22%	38.0</a:t>
            </a:r>
          </a:p>
          <a:p>
            <a:r>
              <a:rPr lang="en-US"/>
              <a:t>VHA CPRS/VistA	Inpatient care and outpatient care	Agree	40%	68.0</a:t>
            </a:r>
          </a:p>
          <a:p>
            <a:r>
              <a:rPr lang="en-US"/>
              <a:t>VHA CPRS/VistA	Inpatient care and outpatient care	Strongly agree	22%	37.0</a:t>
            </a:r>
          </a:p>
          <a:p>
            <a:r>
              <a:rPr lang="en-US"/>
              <a:t>VHA CPRS/VistA	None-Clinical Other	Strongly disagree	4%	18.0</a:t>
            </a:r>
          </a:p>
          <a:p>
            <a:r>
              <a:rPr lang="en-US"/>
              <a:t>VHA CPRS/VistA	None-Clinical Other	Disagree	8%	37.0</a:t>
            </a:r>
          </a:p>
          <a:p>
            <a:r>
              <a:rPr lang="en-US"/>
              <a:t>VHA CPRS/VistA	None-Clinical Other	Indifferent	22%	103.0</a:t>
            </a:r>
          </a:p>
          <a:p>
            <a:r>
              <a:rPr lang="en-US"/>
              <a:t>VHA CPRS/VistA	None-Clinical Other	Agree	39%	181.0</a:t>
            </a:r>
          </a:p>
          <a:p>
            <a:r>
              <a:rPr lang="en-US"/>
              <a:t>VHA CPRS/VistA	None-Clinical Other	Strongly agree	27%	123.0</a:t>
            </a:r>
          </a:p>
          <a:p>
            <a:r>
              <a:rPr lang="en-US"/>
              <a:t>VHA CPRS/VistA	Outpatient care	Strongly disagree	5%	74.0</a:t>
            </a:r>
          </a:p>
          <a:p>
            <a:r>
              <a:rPr lang="en-US"/>
              <a:t>VHA CPRS/VistA	Outpatient care	Disagree	10%	152.0</a:t>
            </a:r>
          </a:p>
          <a:p>
            <a:r>
              <a:rPr lang="en-US"/>
              <a:t>VHA CPRS/VistA	Outpatient care	Indifferent	21%	340.0</a:t>
            </a:r>
          </a:p>
          <a:p>
            <a:r>
              <a:rPr lang="en-US"/>
              <a:t>VHA CPRS/VistA	Outpatient care	Agree	41%	642.0</a:t>
            </a:r>
          </a:p>
          <a:p>
            <a:r>
              <a:rPr lang="en-US"/>
              <a:t>VHA CPRS/VistA	Outpatient care	Strongly agree	24%	375.0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17</a:t>
            </a:fld>
            <a:endParaRPr lang="en-US"/>
          </a:p>
        </p:txBody>
      </p:sp>
    </p:spTree>
    <p:extLst>
      <p:ext uri="{BB962C8B-B14F-4D97-AF65-F5344CB8AC3E}">
        <p14:creationId xmlns:p14="http://schemas.microsoft.com/office/powerpoint/2010/main" val="3816832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of Total Count of The electronic health record enables me to deliver high quality care. along The electronic health record enables me to deliver high quality care.	Count of The electronic health record enables me to deliver high quality care.</a:t>
            </a:r>
          </a:p>
          <a:p>
            <a:r>
              <a:rPr lang="en-US" dirty="0"/>
              <a:t>VHA Cerner	Allied health (e.g., pharmacist, optometrist, podiatrist)	Strongly disagree	53%	164.0</a:t>
            </a:r>
          </a:p>
          <a:p>
            <a:r>
              <a:rPr lang="en-US" dirty="0"/>
              <a:t>VHA Cerner	Allied health (e.g., pharmacist, optometrist, podiatrist)	Disagree	26%	79.0</a:t>
            </a:r>
          </a:p>
          <a:p>
            <a:r>
              <a:rPr lang="en-US" dirty="0"/>
              <a:t>VHA Cerner	Allied health (e.g., pharmacist, optometrist, podiatrist)	Indifferent	16%	48.0</a:t>
            </a:r>
          </a:p>
          <a:p>
            <a:r>
              <a:rPr lang="en-US" dirty="0"/>
              <a:t>VHA Cerner	Allied health (e.g., pharmacist, optometrist, podiatrist)	Agree	5%	16.0</a:t>
            </a:r>
          </a:p>
          <a:p>
            <a:r>
              <a:rPr lang="en-US" dirty="0"/>
              <a:t>VHA Cerner	Allied health (e.g., pharmacist, optometrist, podiatrist)	Strongly agree	1%	2.0</a:t>
            </a:r>
          </a:p>
          <a:p>
            <a:r>
              <a:rPr lang="en-US" dirty="0"/>
              <a:t>VHA Cerner	Behavioral health professional	Strongly disagree	66%	80.0</a:t>
            </a:r>
          </a:p>
          <a:p>
            <a:r>
              <a:rPr lang="en-US" dirty="0"/>
              <a:t>VHA Cerner	Behavioral health professional	Disagree	18%	22.0</a:t>
            </a:r>
          </a:p>
          <a:p>
            <a:r>
              <a:rPr lang="en-US" dirty="0"/>
              <a:t>VHA Cerner	Behavioral health professional	Indifferent	12%	15.0</a:t>
            </a:r>
          </a:p>
          <a:p>
            <a:r>
              <a:rPr lang="en-US" dirty="0"/>
              <a:t>VHA Cerner	Behavioral health professional	Agree	3%	4.0</a:t>
            </a:r>
          </a:p>
          <a:p>
            <a:r>
              <a:rPr lang="en-US" dirty="0"/>
              <a:t>VHA Cerner	Clinical social worker	Strongly disagree	53%	71.0</a:t>
            </a:r>
          </a:p>
          <a:p>
            <a:r>
              <a:rPr lang="en-US" dirty="0"/>
              <a:t>VHA Cerner	Clinical social worker	Disagree	32%	43.0</a:t>
            </a:r>
          </a:p>
          <a:p>
            <a:r>
              <a:rPr lang="en-US" dirty="0"/>
              <a:t>VHA Cerner	Clinical social worker	Indifferent	10%	13.0</a:t>
            </a:r>
          </a:p>
          <a:p>
            <a:r>
              <a:rPr lang="en-US" dirty="0"/>
              <a:t>VHA Cerner	Clinical social worker	Agree	4%	6.0</a:t>
            </a:r>
          </a:p>
          <a:p>
            <a:r>
              <a:rPr lang="en-US" dirty="0"/>
              <a:t>VHA Cerner	Clinical social worker	Strongly agree	1%	1.0</a:t>
            </a:r>
          </a:p>
          <a:p>
            <a:r>
              <a:rPr lang="en-US" dirty="0"/>
              <a:t>VHA Cerner	Medical Support Assistant	Strongly disagree	53%	147.0</a:t>
            </a:r>
          </a:p>
          <a:p>
            <a:r>
              <a:rPr lang="en-US" dirty="0"/>
              <a:t>VHA Cerner	Medical Support Assistant	Disagree	20%	54.0</a:t>
            </a:r>
          </a:p>
          <a:p>
            <a:r>
              <a:rPr lang="en-US" dirty="0"/>
              <a:t>VHA Cerner	Medical Support Assistant	Indifferent	12%	33.0</a:t>
            </a:r>
          </a:p>
          <a:p>
            <a:r>
              <a:rPr lang="en-US" dirty="0"/>
              <a:t>VHA Cerner	Medical Support Assistant	Agree	11%	30.0</a:t>
            </a:r>
          </a:p>
          <a:p>
            <a:r>
              <a:rPr lang="en-US" dirty="0"/>
              <a:t>VHA Cerner	Medical Support Assistant	Strongly agree	4%	11.0</a:t>
            </a:r>
          </a:p>
          <a:p>
            <a:r>
              <a:rPr lang="en-US" dirty="0"/>
              <a:t>VHA Cerner	Nurse (e.g., RN, LPN)	Strongly disagree	57%	363.0</a:t>
            </a:r>
          </a:p>
          <a:p>
            <a:r>
              <a:rPr lang="en-US" dirty="0"/>
              <a:t>VHA Cerner	Nurse (e.g., RN, LPN)	Disagree	22%	142.0</a:t>
            </a:r>
          </a:p>
          <a:p>
            <a:r>
              <a:rPr lang="en-US" dirty="0"/>
              <a:t>VHA Cerner	Nurse (e.g., RN, LPN)	Indifferent	16%	101.0</a:t>
            </a:r>
          </a:p>
          <a:p>
            <a:r>
              <a:rPr lang="en-US" dirty="0"/>
              <a:t>VHA Cerner	Nurse (e.g., RN, LPN)	Agree	4%	27.0</a:t>
            </a:r>
          </a:p>
          <a:p>
            <a:r>
              <a:rPr lang="en-US" dirty="0"/>
              <a:t>VHA Cerner	Nurse (e.g., RN, LPN)	Strongly agree	1%	5.0</a:t>
            </a:r>
          </a:p>
          <a:p>
            <a:r>
              <a:rPr lang="en-US" dirty="0"/>
              <a:t>VHA Cerner	Nurse practitioner (e.g., DNP, NP) or physician assistant	Strongly disagree	62%	64.0</a:t>
            </a:r>
          </a:p>
          <a:p>
            <a:r>
              <a:rPr lang="en-US" dirty="0"/>
              <a:t>VHA Cerner	Nurse practitioner (e.g., DNP, NP) or physician assistant	Disagree	23%	24.0</a:t>
            </a:r>
          </a:p>
          <a:p>
            <a:r>
              <a:rPr lang="en-US" dirty="0"/>
              <a:t>VHA Cerner	Nurse practitioner (e.g., DNP, NP) or physician assistant	Indifferent	12%	12.0</a:t>
            </a:r>
          </a:p>
          <a:p>
            <a:r>
              <a:rPr lang="en-US" dirty="0"/>
              <a:t>VHA Cerner	Nurse practitioner (e.g., DNP, NP) or physician assistant	Agree	4%	4.0</a:t>
            </a:r>
          </a:p>
          <a:p>
            <a:r>
              <a:rPr lang="en-US" dirty="0"/>
              <a:t>VHA Cerner	Practicing physician or Surgeon (e.g., MD, DO)	Strongly disagree	66%	85.0</a:t>
            </a:r>
          </a:p>
          <a:p>
            <a:r>
              <a:rPr lang="en-US" dirty="0"/>
              <a:t>VHA Cerner	Practicing physician or Surgeon (e.g., MD, DO)	Disagree	16%	21.0</a:t>
            </a:r>
          </a:p>
          <a:p>
            <a:r>
              <a:rPr lang="en-US" dirty="0"/>
              <a:t>VHA Cerner	Practicing physician or Surgeon (e.g., MD, DO)	Indifferent	13%	17.0</a:t>
            </a:r>
          </a:p>
          <a:p>
            <a:r>
              <a:rPr lang="en-US" dirty="0"/>
              <a:t>VHA Cerner	Practicing physician or Surgeon (e.g., MD, DO)	Agree	4%	5.0</a:t>
            </a:r>
          </a:p>
          <a:p>
            <a:r>
              <a:rPr lang="en-US" dirty="0"/>
              <a:t>VHA Cerner	Practicing physician or Surgeon (e.g., MD, DO)	Strongly agree	1%	1.0</a:t>
            </a:r>
          </a:p>
          <a:p>
            <a:r>
              <a:rPr lang="en-US" dirty="0"/>
              <a:t>VHA Cerner	Technician (e.g., Corpsman, Medic)	Strongly disagree	46%	33.0</a:t>
            </a:r>
          </a:p>
          <a:p>
            <a:r>
              <a:rPr lang="en-US" dirty="0"/>
              <a:t>VHA Cerner	Technician (e.g., Corpsman, Medic)	Disagree	19%	14.0</a:t>
            </a:r>
          </a:p>
          <a:p>
            <a:r>
              <a:rPr lang="en-US" dirty="0"/>
              <a:t>VHA Cerner	Technician (e.g., Corpsman, Medic)	Indifferent	22%	16.0</a:t>
            </a:r>
          </a:p>
          <a:p>
            <a:r>
              <a:rPr lang="en-US" dirty="0"/>
              <a:t>VHA Cerner	Technician (e.g., Corpsman, Medic)	Agree	10%	7.0</a:t>
            </a:r>
          </a:p>
          <a:p>
            <a:r>
              <a:rPr lang="en-US" dirty="0"/>
              <a:t>VHA Cerner	Technician (e.g., Corpsman, Medic)	Strongly agree	3%	2.0</a:t>
            </a:r>
          </a:p>
          <a:p>
            <a:r>
              <a:rPr lang="en-US" dirty="0"/>
              <a:t>VHA CPRS/VistA	Allied health (e.g., pharmacist, optometrist, podiatrist)	Strongly disagree	3%	13.0</a:t>
            </a:r>
          </a:p>
          <a:p>
            <a:r>
              <a:rPr lang="en-US" dirty="0"/>
              <a:t>VHA CPRS/VistA	Allied health (e.g., pharmacist, optometrist, podiatrist)	Disagree	9%	37.0</a:t>
            </a:r>
          </a:p>
          <a:p>
            <a:r>
              <a:rPr lang="en-US" dirty="0"/>
              <a:t>VHA CPRS/VistA	Allied health (e.g., pharmacist, optometrist, podiatrist)	Indifferent	14%	62.0</a:t>
            </a:r>
          </a:p>
          <a:p>
            <a:r>
              <a:rPr lang="en-US" dirty="0"/>
              <a:t>VHA CPRS/VistA	Allied health (e.g., pharmacist, optometrist, podiatrist)	Agree	44%	189.0</a:t>
            </a:r>
          </a:p>
          <a:p>
            <a:r>
              <a:rPr lang="en-US" dirty="0"/>
              <a:t>VHA CPRS/VistA	Allied health (e.g., pharmacist, optometrist, podiatrist)	Strongly agree	30%	127.0</a:t>
            </a:r>
          </a:p>
          <a:p>
            <a:r>
              <a:rPr lang="en-US" dirty="0"/>
              <a:t>VHA CPRS/VistA	Behavioral health professional	Strongly disagree	8%	11.0</a:t>
            </a:r>
          </a:p>
          <a:p>
            <a:r>
              <a:rPr lang="en-US" dirty="0"/>
              <a:t>VHA CPRS/VistA	Behavioral health professional	Disagree	11%	15.0</a:t>
            </a:r>
          </a:p>
          <a:p>
            <a:r>
              <a:rPr lang="en-US" dirty="0"/>
              <a:t>VHA CPRS/VistA	Behavioral health professional	Indifferent	22%	31.0</a:t>
            </a:r>
          </a:p>
          <a:p>
            <a:r>
              <a:rPr lang="en-US" dirty="0"/>
              <a:t>VHA CPRS/VistA	Behavioral health professional	Agree	30%	42.0</a:t>
            </a:r>
          </a:p>
          <a:p>
            <a:r>
              <a:rPr lang="en-US" dirty="0"/>
              <a:t>VHA CPRS/VistA	Behavioral health professional	Strongly agree	29%	41.0</a:t>
            </a:r>
          </a:p>
          <a:p>
            <a:r>
              <a:rPr lang="en-US" dirty="0"/>
              <a:t>VHA CPRS/VistA	Clinical social worker	Strongly disagree	2%	5.0</a:t>
            </a:r>
          </a:p>
          <a:p>
            <a:r>
              <a:rPr lang="en-US" dirty="0"/>
              <a:t>VHA CPRS/VistA	Clinical social worker	Disagree	8%	19.0</a:t>
            </a:r>
          </a:p>
          <a:p>
            <a:r>
              <a:rPr lang="en-US" dirty="0"/>
              <a:t>VHA CPRS/VistA	Clinical social worker	Indifferent	24%	54.0</a:t>
            </a:r>
          </a:p>
          <a:p>
            <a:r>
              <a:rPr lang="en-US" dirty="0"/>
              <a:t>VHA CPRS/VistA	Clinical social worker	Agree	41%	92.0</a:t>
            </a:r>
          </a:p>
          <a:p>
            <a:r>
              <a:rPr lang="en-US" dirty="0"/>
              <a:t>VHA CPRS/VistA	Clinical social worker	Strongly agree	24%	54.0</a:t>
            </a:r>
          </a:p>
          <a:p>
            <a:r>
              <a:rPr lang="en-US" dirty="0"/>
              <a:t>VHA CPRS/VistA	Medical Support Assistant	Strongly disagree	3%	8.0</a:t>
            </a:r>
          </a:p>
          <a:p>
            <a:r>
              <a:rPr lang="en-US" dirty="0"/>
              <a:t>VHA CPRS/VistA	Medical Support Assistant	Disagree	9%	22.0</a:t>
            </a:r>
          </a:p>
          <a:p>
            <a:r>
              <a:rPr lang="en-US" dirty="0"/>
              <a:t>VHA CPRS/VistA	Medical Support Assistant	Indifferent	28%	69.0</a:t>
            </a:r>
          </a:p>
          <a:p>
            <a:r>
              <a:rPr lang="en-US" dirty="0"/>
              <a:t>VHA CPRS/VistA	Medical Support Assistant	Agree	39%	95.0</a:t>
            </a:r>
          </a:p>
          <a:p>
            <a:r>
              <a:rPr lang="en-US" dirty="0"/>
              <a:t>VHA CPRS/VistA	Medical Support Assistant	Strongly agree	21%	51.0</a:t>
            </a:r>
          </a:p>
          <a:p>
            <a:r>
              <a:rPr lang="en-US" dirty="0"/>
              <a:t>VHA CPRS/VistA	Nurse (e.g., RN, LPN)	Strongly disagree	6%	45.0</a:t>
            </a:r>
          </a:p>
          <a:p>
            <a:r>
              <a:rPr lang="en-US" dirty="0"/>
              <a:t>VHA CPRS/VistA	Nurse (e.g., RN, LPN)	Disagree	12%	90.0</a:t>
            </a:r>
          </a:p>
          <a:p>
            <a:r>
              <a:rPr lang="en-US" dirty="0"/>
              <a:t>VHA CPRS/VistA	Nurse (e.g., RN, LPN)	Indifferent	23%	176.0</a:t>
            </a:r>
          </a:p>
          <a:p>
            <a:r>
              <a:rPr lang="en-US" dirty="0"/>
              <a:t>VHA CPRS/VistA	Nurse (e.g., RN, LPN)	Agree	40%	309.0</a:t>
            </a:r>
          </a:p>
          <a:p>
            <a:r>
              <a:rPr lang="en-US" dirty="0"/>
              <a:t>VHA CPRS/VistA	Nurse (e.g., RN, LPN)	Strongly agree	20%	152.0</a:t>
            </a:r>
          </a:p>
          <a:p>
            <a:r>
              <a:rPr lang="en-US" dirty="0"/>
              <a:t>VHA CPRS/VistA	Nurse practitioner (e.g., DNP, NP) or physician assistant	Strongly disagree	8%	10.0</a:t>
            </a:r>
          </a:p>
          <a:p>
            <a:r>
              <a:rPr lang="en-US" dirty="0"/>
              <a:t>VHA CPRS/VistA	Nurse practitioner (e.g., DNP, NP) or physician assistant	Disagree	19%	25.0</a:t>
            </a:r>
          </a:p>
          <a:p>
            <a:r>
              <a:rPr lang="en-US" dirty="0"/>
              <a:t>VHA CPRS/VistA	Nurse practitioner (e.g., DNP, NP) or physician assistant	Indifferent	22%	28.0</a:t>
            </a:r>
          </a:p>
          <a:p>
            <a:r>
              <a:rPr lang="en-US" dirty="0"/>
              <a:t>VHA CPRS/VistA	Nurse practitioner (e.g., DNP, NP) or physician assistant	Agree	34%	44.0</a:t>
            </a:r>
          </a:p>
          <a:p>
            <a:r>
              <a:rPr lang="en-US" dirty="0"/>
              <a:t>VHA CPRS/VistA	Nurse practitioner (e.g., DNP, NP) or physician assistant	Strongly agree	18%	23.0</a:t>
            </a:r>
          </a:p>
          <a:p>
            <a:r>
              <a:rPr lang="en-US" dirty="0"/>
              <a:t>VHA CPRS/VistA	Practicing physician or Surgeon (e.g., MD, DO)	Strongly disagree	7%	19.0</a:t>
            </a:r>
          </a:p>
          <a:p>
            <a:r>
              <a:rPr lang="en-US" dirty="0"/>
              <a:t>VHA CPRS/VistA	Practicing physician or Surgeon (e.g., MD, DO)	Disagree	9%	25.0</a:t>
            </a:r>
          </a:p>
          <a:p>
            <a:r>
              <a:rPr lang="en-US" dirty="0"/>
              <a:t>VHA CPRS/VistA	Practicing physician or Surgeon (e.g., MD, DO)	Indifferent	17%	49.0</a:t>
            </a:r>
          </a:p>
          <a:p>
            <a:r>
              <a:rPr lang="en-US" dirty="0"/>
              <a:t>VHA CPRS/VistA	Practicing physician or Surgeon (e.g., MD, DO)	Agree	35%	100.0</a:t>
            </a:r>
          </a:p>
          <a:p>
            <a:r>
              <a:rPr lang="en-US" dirty="0"/>
              <a:t>VHA CPRS/VistA	Practicing physician or Surgeon (e.g., MD, DO)	Strongly agree	32%	91.0</a:t>
            </a:r>
          </a:p>
          <a:p>
            <a:r>
              <a:rPr lang="en-US" dirty="0"/>
              <a:t>VHA CPRS/VistA	Technician (e.g., Corpsman, Medic)	Strongly disagree	6%	4.0</a:t>
            </a:r>
          </a:p>
          <a:p>
            <a:r>
              <a:rPr lang="en-US" dirty="0"/>
              <a:t>VHA CPRS/VistA	Technician (e.g., Corpsman, Medic)	Disagree	4%	3.0</a:t>
            </a:r>
          </a:p>
          <a:p>
            <a:r>
              <a:rPr lang="en-US" dirty="0"/>
              <a:t>VHA CPRS/VistA	Technician (e.g., Corpsman, Medic)	Indifferent	25%	18.0</a:t>
            </a:r>
          </a:p>
          <a:p>
            <a:r>
              <a:rPr lang="en-US" dirty="0"/>
              <a:t>VHA CPRS/VistA	Technician (e.g., Corpsman, Medic)	Agree	38%	27.0</a:t>
            </a:r>
          </a:p>
          <a:p>
            <a:r>
              <a:rPr lang="en-US" dirty="0"/>
              <a:t>VHA CPRS/VistA	Technician (e.g., Corpsman, Medic)	Strongly agree	27%	19.0</a:t>
            </a:r>
          </a:p>
          <a:p>
            <a:endParaRPr lang="en-US" dirty="0"/>
          </a:p>
        </p:txBody>
      </p:sp>
      <p:sp>
        <p:nvSpPr>
          <p:cNvPr id="4" name="Slide Number Placeholder 3"/>
          <p:cNvSpPr>
            <a:spLocks noGrp="1"/>
          </p:cNvSpPr>
          <p:nvPr>
            <p:ph type="sldNum" sz="quarter" idx="5"/>
          </p:nvPr>
        </p:nvSpPr>
        <p:spPr/>
        <p:txBody>
          <a:bodyPr/>
          <a:lstStyle/>
          <a:p>
            <a:fld id="{9F1D46A7-EBD6-4F32-BAB7-7CA01873D014}" type="slidenum">
              <a:rPr lang="en-US" smtClean="0"/>
              <a:t>18</a:t>
            </a:fld>
            <a:endParaRPr lang="en-US"/>
          </a:p>
        </p:txBody>
      </p:sp>
    </p:spTree>
    <p:extLst>
      <p:ext uri="{BB962C8B-B14F-4D97-AF65-F5344CB8AC3E}">
        <p14:creationId xmlns:p14="http://schemas.microsoft.com/office/powerpoint/2010/main" val="268933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of Total Count of The electronic health record enables me to deliver high quality care. along The electronic health record enables me to deliver high quality care.	Count of The electronic health record enables me to deliver high quality care.</a:t>
            </a:r>
          </a:p>
          <a:p>
            <a:r>
              <a:rPr lang="en-US"/>
              <a:t>VHA Cerner	Dentistry	Strongly disagree	43%	6.00</a:t>
            </a:r>
          </a:p>
          <a:p>
            <a:r>
              <a:rPr lang="en-US"/>
              <a:t>VHA Cerner	Dentistry	Disagree	36%	5.00</a:t>
            </a:r>
          </a:p>
          <a:p>
            <a:r>
              <a:rPr lang="en-US"/>
              <a:t>VHA Cerner	Dentistry	Indifferent	21%	3.00</a:t>
            </a:r>
          </a:p>
          <a:p>
            <a:r>
              <a:rPr lang="en-US"/>
              <a:t>VHA Cerner	Family medicine	Strongly disagree	58%	32.00</a:t>
            </a:r>
          </a:p>
          <a:p>
            <a:r>
              <a:rPr lang="en-US"/>
              <a:t>VHA Cerner	Family medicine	Disagree	25%	14.00</a:t>
            </a:r>
          </a:p>
          <a:p>
            <a:r>
              <a:rPr lang="en-US"/>
              <a:t>VHA Cerner	Family medicine	Indifferent	15%	8.00</a:t>
            </a:r>
          </a:p>
          <a:p>
            <a:r>
              <a:rPr lang="en-US"/>
              <a:t>VHA Cerner	Family medicine	Agree	2%	1.00</a:t>
            </a:r>
          </a:p>
          <a:p>
            <a:r>
              <a:rPr lang="en-US"/>
              <a:t>VHA Cerner	Geriatrics	Strongly disagree	80%	8.00</a:t>
            </a:r>
          </a:p>
          <a:p>
            <a:r>
              <a:rPr lang="en-US"/>
              <a:t>VHA Cerner	Geriatrics	Disagree	10%	1.00</a:t>
            </a:r>
          </a:p>
          <a:p>
            <a:r>
              <a:rPr lang="en-US"/>
              <a:t>VHA Cerner	Geriatrics	Indifferent	10%	1.00</a:t>
            </a:r>
          </a:p>
          <a:p>
            <a:r>
              <a:rPr lang="en-US"/>
              <a:t>VHA Cerner	Internal medicine	Strongly disagree	56%	18.00</a:t>
            </a:r>
          </a:p>
          <a:p>
            <a:r>
              <a:rPr lang="en-US"/>
              <a:t>VHA Cerner	Internal medicine	Disagree	34%	11.00</a:t>
            </a:r>
          </a:p>
          <a:p>
            <a:r>
              <a:rPr lang="en-US"/>
              <a:t>VHA Cerner	Internal medicine	Indifferent	6%	2.00</a:t>
            </a:r>
          </a:p>
          <a:p>
            <a:r>
              <a:rPr lang="en-US"/>
              <a:t>VHA Cerner	Internal medicine	Agree	3%	1.00</a:t>
            </a:r>
          </a:p>
          <a:p>
            <a:r>
              <a:rPr lang="en-US"/>
              <a:t>VHA Cerner	Other	Strongly disagree	79%	11.00</a:t>
            </a:r>
          </a:p>
          <a:p>
            <a:r>
              <a:rPr lang="en-US"/>
              <a:t>VHA Cerner	Other	Disagree	7%	1.00</a:t>
            </a:r>
          </a:p>
          <a:p>
            <a:r>
              <a:rPr lang="en-US"/>
              <a:t>VHA Cerner	Other	Indifferent	7%	1.00</a:t>
            </a:r>
          </a:p>
          <a:p>
            <a:r>
              <a:rPr lang="en-US"/>
              <a:t>VHA Cerner	Other	Agree	7%	1.00</a:t>
            </a:r>
          </a:p>
          <a:p>
            <a:r>
              <a:rPr lang="en-US"/>
              <a:t>VHA Cerner	Psychiatry	Strongly disagree	77%	30.00</a:t>
            </a:r>
          </a:p>
          <a:p>
            <a:r>
              <a:rPr lang="en-US"/>
              <a:t>VHA Cerner	Psychiatry	Disagree	8%	3.00</a:t>
            </a:r>
          </a:p>
          <a:p>
            <a:r>
              <a:rPr lang="en-US"/>
              <a:t>VHA Cerner	Psychiatry	Indifferent	10%	4.00</a:t>
            </a:r>
          </a:p>
          <a:p>
            <a:r>
              <a:rPr lang="en-US"/>
              <a:t>VHA Cerner	Psychiatry	Agree	5%	2.00</a:t>
            </a:r>
          </a:p>
          <a:p>
            <a:r>
              <a:rPr lang="en-US"/>
              <a:t>VHA CPRS/VistA	Dentistry	Agree	33%	3.00</a:t>
            </a:r>
          </a:p>
          <a:p>
            <a:r>
              <a:rPr lang="en-US"/>
              <a:t>VHA CPRS/VistA	Dentistry	Strongly agree	67%	6.00</a:t>
            </a:r>
          </a:p>
          <a:p>
            <a:r>
              <a:rPr lang="en-US"/>
              <a:t>VHA CPRS/VistA	Family medicine	Strongly disagree	16%	8.00</a:t>
            </a:r>
          </a:p>
          <a:p>
            <a:r>
              <a:rPr lang="en-US"/>
              <a:t>VHA CPRS/VistA	Family medicine	Disagree	20%	10.00</a:t>
            </a:r>
          </a:p>
          <a:p>
            <a:r>
              <a:rPr lang="en-US"/>
              <a:t>VHA CPRS/VistA	Family medicine	Indifferent	27%	13.00</a:t>
            </a:r>
          </a:p>
          <a:p>
            <a:r>
              <a:rPr lang="en-US"/>
              <a:t>VHA CPRS/VistA	Family medicine	Agree	33%	16.00</a:t>
            </a:r>
          </a:p>
          <a:p>
            <a:r>
              <a:rPr lang="en-US"/>
              <a:t>VHA CPRS/VistA	Family medicine	Strongly agree	4%	2.00</a:t>
            </a:r>
          </a:p>
          <a:p>
            <a:r>
              <a:rPr lang="en-US"/>
              <a:t>VHA CPRS/VistA	Geriatrics	Disagree	9%	2.00</a:t>
            </a:r>
          </a:p>
          <a:p>
            <a:r>
              <a:rPr lang="en-US"/>
              <a:t>VHA CPRS/VistA	Geriatrics	Indifferent	22%	5.00</a:t>
            </a:r>
          </a:p>
          <a:p>
            <a:r>
              <a:rPr lang="en-US"/>
              <a:t>VHA CPRS/VistA	Geriatrics	Agree	30%	7.00</a:t>
            </a:r>
          </a:p>
          <a:p>
            <a:r>
              <a:rPr lang="en-US"/>
              <a:t>VHA CPRS/VistA	Geriatrics	Strongly agree	39%	9.00</a:t>
            </a:r>
          </a:p>
          <a:p>
            <a:r>
              <a:rPr lang="en-US"/>
              <a:t>VHA CPRS/VistA	Internal medicine	Strongly disagree	13%	9.00</a:t>
            </a:r>
          </a:p>
          <a:p>
            <a:r>
              <a:rPr lang="en-US"/>
              <a:t>VHA CPRS/VistA	Internal medicine	Disagree	10%	7.00</a:t>
            </a:r>
          </a:p>
          <a:p>
            <a:r>
              <a:rPr lang="en-US"/>
              <a:t>VHA CPRS/VistA	Internal medicine	Indifferent	18%	13.00</a:t>
            </a:r>
          </a:p>
          <a:p>
            <a:r>
              <a:rPr lang="en-US"/>
              <a:t>VHA CPRS/VistA	Internal medicine	Agree	32%	23.00</a:t>
            </a:r>
          </a:p>
          <a:p>
            <a:r>
              <a:rPr lang="en-US"/>
              <a:t>VHA CPRS/VistA	Internal medicine	Strongly agree	28%	20.00</a:t>
            </a:r>
          </a:p>
          <a:p>
            <a:r>
              <a:rPr lang="en-US"/>
              <a:t>VHA CPRS/VistA	Other	Strongly disagree	3%	1.00</a:t>
            </a:r>
          </a:p>
          <a:p>
            <a:r>
              <a:rPr lang="en-US"/>
              <a:t>VHA CPRS/VistA	Other	Disagree	10%	3.00</a:t>
            </a:r>
          </a:p>
          <a:p>
            <a:r>
              <a:rPr lang="en-US"/>
              <a:t>VHA CPRS/VistA	Other	Indifferent	20%	6.00</a:t>
            </a:r>
          </a:p>
          <a:p>
            <a:r>
              <a:rPr lang="en-US"/>
              <a:t>VHA CPRS/VistA	Other	Agree	23%	7.00</a:t>
            </a:r>
          </a:p>
          <a:p>
            <a:r>
              <a:rPr lang="en-US"/>
              <a:t>VHA CPRS/VistA	Other	Strongly agree	43%	13.00</a:t>
            </a:r>
          </a:p>
          <a:p>
            <a:r>
              <a:rPr lang="en-US"/>
              <a:t>VHA CPRS/VistA	Psychiatry	Strongly disagree	1%	1.00</a:t>
            </a:r>
          </a:p>
          <a:p>
            <a:r>
              <a:rPr lang="en-US"/>
              <a:t>VHA CPRS/VistA	Psychiatry	Disagree	10%	7.00</a:t>
            </a:r>
          </a:p>
          <a:p>
            <a:r>
              <a:rPr lang="en-US"/>
              <a:t>VHA CPRS/VistA	Psychiatry	Indifferent	17%	12.00</a:t>
            </a:r>
          </a:p>
          <a:p>
            <a:r>
              <a:rPr lang="en-US"/>
              <a:t>VHA CPRS/VistA	Psychiatry	Agree	39%	28.00</a:t>
            </a:r>
          </a:p>
          <a:p>
            <a:r>
              <a:rPr lang="en-US"/>
              <a:t>VHA CPRS/VistA	Psychiatry	Strongly agree	32%	23.00</a:t>
            </a:r>
          </a:p>
          <a:p>
            <a:endParaRPr lang="en-US"/>
          </a:p>
        </p:txBody>
      </p:sp>
      <p:sp>
        <p:nvSpPr>
          <p:cNvPr id="4" name="Slide Number Placeholder 3"/>
          <p:cNvSpPr>
            <a:spLocks noGrp="1"/>
          </p:cNvSpPr>
          <p:nvPr>
            <p:ph type="sldNum" sz="quarter" idx="5"/>
          </p:nvPr>
        </p:nvSpPr>
        <p:spPr/>
        <p:txBody>
          <a:bodyPr/>
          <a:lstStyle/>
          <a:p>
            <a:fld id="{9F1D46A7-EBD6-4F32-BAB7-7CA01873D014}" type="slidenum">
              <a:rPr lang="en-US" smtClean="0"/>
              <a:t>19</a:t>
            </a:fld>
            <a:endParaRPr lang="en-US"/>
          </a:p>
        </p:txBody>
      </p:sp>
    </p:spTree>
    <p:extLst>
      <p:ext uri="{BB962C8B-B14F-4D97-AF65-F5344CB8AC3E}">
        <p14:creationId xmlns:p14="http://schemas.microsoft.com/office/powerpoint/2010/main" val="8972595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4398091-70E2-465F-983F-EFD0C01521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390" y="0"/>
            <a:ext cx="1904605" cy="6578341"/>
          </a:xfrm>
          <a:prstGeom prst="rect">
            <a:avLst/>
          </a:prstGeom>
        </p:spPr>
      </p:pic>
      <p:pic>
        <p:nvPicPr>
          <p:cNvPr id="9" name="Graphic 8">
            <a:extLst>
              <a:ext uri="{FF2B5EF4-FFF2-40B4-BE49-F238E27FC236}">
                <a16:creationId xmlns:a16="http://schemas.microsoft.com/office/drawing/2014/main" id="{29F4784F-3A54-43F3-B7BA-400275BB13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6" y="0"/>
            <a:ext cx="1904605" cy="6570325"/>
          </a:xfrm>
          <a:prstGeom prst="rect">
            <a:avLst/>
          </a:prstGeom>
        </p:spPr>
      </p:pic>
      <p:sp>
        <p:nvSpPr>
          <p:cNvPr id="2" name="Title 1">
            <a:extLst>
              <a:ext uri="{FF2B5EF4-FFF2-40B4-BE49-F238E27FC236}">
                <a16:creationId xmlns:a16="http://schemas.microsoft.com/office/drawing/2014/main" id="{630C0A47-E455-41D0-8B2A-44B342621B15}"/>
              </a:ext>
            </a:extLst>
          </p:cNvPr>
          <p:cNvSpPr>
            <a:spLocks noGrp="1"/>
          </p:cNvSpPr>
          <p:nvPr>
            <p:ph type="ctrTitle" hasCustomPrompt="1"/>
          </p:nvPr>
        </p:nvSpPr>
        <p:spPr>
          <a:xfrm>
            <a:off x="3089251" y="1521189"/>
            <a:ext cx="8339189" cy="2387600"/>
          </a:xfrm>
        </p:spPr>
        <p:txBody>
          <a:bodyPr anchor="ctr">
            <a:normAutofit/>
          </a:bodyPr>
          <a:lstStyle>
            <a:lvl1pPr algn="ctr">
              <a:defRPr sz="7200" b="0" spc="-150" baseline="0">
                <a:solidFill>
                  <a:srgbClr val="484A42"/>
                </a:solidFill>
                <a:latin typeface="Barlow Semi Condensed ExLight" panose="00000306000000000000" pitchFamily="50" charset="0"/>
                <a:ea typeface="Yu Gothic Light" panose="020B0300000000000000" pitchFamily="34" charset="-128"/>
              </a:defRPr>
            </a:lvl1pPr>
          </a:lstStyle>
          <a:p>
            <a:r>
              <a:rPr lang="en-US"/>
              <a:t>CLICK TO EDIT TITLE</a:t>
            </a:r>
          </a:p>
        </p:txBody>
      </p:sp>
      <p:sp>
        <p:nvSpPr>
          <p:cNvPr id="3" name="Subtitle 2">
            <a:extLst>
              <a:ext uri="{FF2B5EF4-FFF2-40B4-BE49-F238E27FC236}">
                <a16:creationId xmlns:a16="http://schemas.microsoft.com/office/drawing/2014/main" id="{8B3CFFF7-0DEB-4D37-9C01-45B460BE8ECF}"/>
              </a:ext>
            </a:extLst>
          </p:cNvPr>
          <p:cNvSpPr>
            <a:spLocks noGrp="1"/>
          </p:cNvSpPr>
          <p:nvPr>
            <p:ph type="subTitle" idx="1" hasCustomPrompt="1"/>
          </p:nvPr>
        </p:nvSpPr>
        <p:spPr>
          <a:xfrm>
            <a:off x="3089251" y="3926842"/>
            <a:ext cx="8339189" cy="1481101"/>
          </a:xfrm>
        </p:spPr>
        <p:txBody>
          <a:bodyPr>
            <a:normAutofit/>
          </a:bodyPr>
          <a:lstStyle>
            <a:lvl1pPr marL="0" indent="0" algn="ctr">
              <a:buNone/>
              <a:defRPr sz="2400" b="1">
                <a:solidFill>
                  <a:srgbClr val="858D96"/>
                </a:solidFill>
                <a:latin typeface="Barlow Light" panose="00000400000000000000" pitchFamily="2" charset="0"/>
                <a:ea typeface="Yu Gothic UI Semibold" panose="020B07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Sub-header Title</a:t>
            </a:r>
          </a:p>
        </p:txBody>
      </p:sp>
      <p:pic>
        <p:nvPicPr>
          <p:cNvPr id="16" name="Picture 15" descr="Logo&#10;&#10;Description automatically generated">
            <a:extLst>
              <a:ext uri="{FF2B5EF4-FFF2-40B4-BE49-F238E27FC236}">
                <a16:creationId xmlns:a16="http://schemas.microsoft.com/office/drawing/2014/main" id="{E607DE9E-B367-4DAE-8845-20BD9F08A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927" y="273794"/>
            <a:ext cx="3445542" cy="552450"/>
          </a:xfrm>
          <a:prstGeom prst="rect">
            <a:avLst/>
          </a:prstGeom>
        </p:spPr>
      </p:pic>
      <p:grpSp>
        <p:nvGrpSpPr>
          <p:cNvPr id="14" name="Group 13">
            <a:extLst>
              <a:ext uri="{FF2B5EF4-FFF2-40B4-BE49-F238E27FC236}">
                <a16:creationId xmlns:a16="http://schemas.microsoft.com/office/drawing/2014/main" id="{95215ADF-5A76-466E-9C4C-357FAAFCC742}"/>
              </a:ext>
            </a:extLst>
          </p:cNvPr>
          <p:cNvGrpSpPr/>
          <p:nvPr/>
        </p:nvGrpSpPr>
        <p:grpSpPr>
          <a:xfrm>
            <a:off x="591390" y="6305550"/>
            <a:ext cx="11600610" cy="552450"/>
            <a:chOff x="591390" y="6305550"/>
            <a:chExt cx="11600610" cy="552450"/>
          </a:xfrm>
          <a:solidFill>
            <a:srgbClr val="DEE1E3"/>
          </a:solidFill>
        </p:grpSpPr>
        <p:sp>
          <p:nvSpPr>
            <p:cNvPr id="15" name="Right Triangle 14">
              <a:extLst>
                <a:ext uri="{FF2B5EF4-FFF2-40B4-BE49-F238E27FC236}">
                  <a16:creationId xmlns:a16="http://schemas.microsoft.com/office/drawing/2014/main" id="{44136140-B6FE-4B6D-A8C1-48730AEBE6E7}"/>
                </a:ext>
              </a:extLst>
            </p:cNvPr>
            <p:cNvSpPr/>
            <p:nvPr/>
          </p:nvSpPr>
          <p:spPr>
            <a:xfrm flipH="1">
              <a:off x="10769639" y="6305847"/>
              <a:ext cx="104484" cy="5521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1469E8-3E11-42AD-B2AF-594095EFAC1D}"/>
                </a:ext>
              </a:extLst>
            </p:cNvPr>
            <p:cNvSpPr/>
            <p:nvPr/>
          </p:nvSpPr>
          <p:spPr>
            <a:xfrm>
              <a:off x="10874124" y="6305550"/>
              <a:ext cx="1317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A9A0BB-CFA3-4094-A399-F2E6CCA76FA9}"/>
                </a:ext>
              </a:extLst>
            </p:cNvPr>
            <p:cNvSpPr/>
            <p:nvPr/>
          </p:nvSpPr>
          <p:spPr>
            <a:xfrm>
              <a:off x="591390" y="6572583"/>
              <a:ext cx="11600610" cy="2854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BAD1AB6E-0AC3-4CBC-9490-A065AE259E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68717" y="6452385"/>
            <a:ext cx="901317" cy="285417"/>
          </a:xfrm>
          <a:prstGeom prst="rect">
            <a:avLst/>
          </a:prstGeom>
        </p:spPr>
      </p:pic>
    </p:spTree>
    <p:extLst>
      <p:ext uri="{BB962C8B-B14F-4D97-AF65-F5344CB8AC3E}">
        <p14:creationId xmlns:p14="http://schemas.microsoft.com/office/powerpoint/2010/main" val="382679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D4A8-2EBF-4977-96CA-91C177D0CD24}"/>
              </a:ext>
            </a:extLst>
          </p:cNvPr>
          <p:cNvSpPr>
            <a:spLocks noGrp="1"/>
          </p:cNvSpPr>
          <p:nvPr>
            <p:ph type="title"/>
          </p:nvPr>
        </p:nvSpPr>
        <p:spPr>
          <a:xfrm>
            <a:off x="68567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2EFF6A-0D3D-4CD4-9206-CE9C3EB4C264}"/>
              </a:ext>
            </a:extLst>
          </p:cNvPr>
          <p:cNvSpPr>
            <a:spLocks noGrp="1"/>
          </p:cNvSpPr>
          <p:nvPr>
            <p:ph type="pic" idx="1"/>
          </p:nvPr>
        </p:nvSpPr>
        <p:spPr>
          <a:xfrm>
            <a:off x="502907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2E7BD1A-3B54-44E0-BC77-845F5FF161C2}"/>
              </a:ext>
            </a:extLst>
          </p:cNvPr>
          <p:cNvSpPr>
            <a:spLocks noGrp="1"/>
          </p:cNvSpPr>
          <p:nvPr>
            <p:ph type="body" sz="half" idx="2"/>
          </p:nvPr>
        </p:nvSpPr>
        <p:spPr>
          <a:xfrm>
            <a:off x="68567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85619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0EE4-AD01-4242-819E-696227AAB453}"/>
              </a:ext>
            </a:extLst>
          </p:cNvPr>
          <p:cNvSpPr>
            <a:spLocks noGrp="1"/>
          </p:cNvSpPr>
          <p:nvPr>
            <p:ph type="title"/>
          </p:nvPr>
        </p:nvSpPr>
        <p:spPr>
          <a:xfrm>
            <a:off x="588840" y="603251"/>
            <a:ext cx="10610850" cy="53975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49D540-9347-4B8A-A2A1-00EB6DC0DF11}"/>
              </a:ext>
            </a:extLst>
          </p:cNvPr>
          <p:cNvSpPr>
            <a:spLocks noGrp="1"/>
          </p:cNvSpPr>
          <p:nvPr>
            <p:ph type="body" orient="vert" idx="1"/>
          </p:nvPr>
        </p:nvSpPr>
        <p:spPr>
          <a:xfrm>
            <a:off x="588840" y="1825625"/>
            <a:ext cx="1061085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49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99A1-3DCB-4730-9B64-B30DFB6BCB79}"/>
              </a:ext>
            </a:extLst>
          </p:cNvPr>
          <p:cNvSpPr>
            <a:spLocks noGrp="1"/>
          </p:cNvSpPr>
          <p:nvPr>
            <p:ph type="title" orient="vert"/>
          </p:nvPr>
        </p:nvSpPr>
        <p:spPr>
          <a:xfrm>
            <a:off x="857079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4EA7E3-A4B1-48C3-86A2-3ED6BE922783}"/>
              </a:ext>
            </a:extLst>
          </p:cNvPr>
          <p:cNvSpPr>
            <a:spLocks noGrp="1"/>
          </p:cNvSpPr>
          <p:nvPr>
            <p:ph type="body" orient="vert" idx="1"/>
          </p:nvPr>
        </p:nvSpPr>
        <p:spPr>
          <a:xfrm>
            <a:off x="68409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80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600233"/>
            <a:ext cx="10515600" cy="604837"/>
          </a:xfrm>
        </p:spPr>
        <p:txBody>
          <a:bodyPr/>
          <a:lstStyle>
            <a:lvl1pPr>
              <a:defRPr sz="3600" b="0">
                <a:solidFill>
                  <a:schemeClr val="accent3">
                    <a:lumMod val="50000"/>
                  </a:schemeClr>
                </a:solidFill>
              </a:defRPr>
            </a:lvl1pPr>
          </a:lstStyle>
          <a:p>
            <a:r>
              <a:rPr lang="en-US"/>
              <a:t>Click to edit Master title style</a:t>
            </a:r>
          </a:p>
        </p:txBody>
      </p:sp>
      <p:sp>
        <p:nvSpPr>
          <p:cNvPr id="4" name="Footer Placeholder 2"/>
          <p:cNvSpPr>
            <a:spLocks noGrp="1"/>
          </p:cNvSpPr>
          <p:nvPr>
            <p:ph type="ftr" sz="quarter" idx="10"/>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3"/>
          <p:cNvSpPr>
            <a:spLocks noGrp="1"/>
          </p:cNvSpPr>
          <p:nvPr>
            <p:ph type="sldNum" sz="quarter" idx="11"/>
          </p:nvPr>
        </p:nvSpPr>
        <p:spPr>
          <a:xfrm>
            <a:off x="8610600" y="6356350"/>
            <a:ext cx="2743200" cy="365125"/>
          </a:xfrm>
          <a:prstGeom prst="rect">
            <a:avLst/>
          </a:prstGeom>
        </p:spPr>
        <p:txBody>
          <a:bodyPr/>
          <a:lstStyle>
            <a:lvl1pPr>
              <a:defRPr/>
            </a:lvl1pPr>
          </a:lstStyle>
          <a:p>
            <a:pPr>
              <a:defRPr/>
            </a:pPr>
            <a:fld id="{C95F8E06-2C08-4B40-8B8D-0DCB4392D13A}" type="slidenum">
              <a:rPr lang="en-US"/>
              <a:pPr>
                <a:defRPr/>
              </a:pPr>
              <a:t>‹#›</a:t>
            </a:fld>
            <a:endParaRPr lang="en-US"/>
          </a:p>
        </p:txBody>
      </p:sp>
      <p:sp>
        <p:nvSpPr>
          <p:cNvPr id="6" name="Text Placeholder 5"/>
          <p:cNvSpPr>
            <a:spLocks noGrp="1"/>
          </p:cNvSpPr>
          <p:nvPr>
            <p:ph type="body" sz="quarter" idx="12" hasCustomPrompt="1"/>
          </p:nvPr>
        </p:nvSpPr>
        <p:spPr>
          <a:xfrm>
            <a:off x="838200" y="1152846"/>
            <a:ext cx="10515600" cy="315959"/>
          </a:xfrm>
        </p:spPr>
        <p:txBody>
          <a:bodyPr anchor="ctr"/>
          <a:lstStyle>
            <a:lvl1pPr marL="0" indent="0">
              <a:buNone/>
              <a:defRPr sz="2400">
                <a:solidFill>
                  <a:srgbClr val="0076CE"/>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subtitle style</a:t>
            </a:r>
          </a:p>
        </p:txBody>
      </p:sp>
    </p:spTree>
    <p:extLst>
      <p:ext uri="{BB962C8B-B14F-4D97-AF65-F5344CB8AC3E}">
        <p14:creationId xmlns:p14="http://schemas.microsoft.com/office/powerpoint/2010/main" val="229075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KPI Head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0270" y="1651178"/>
            <a:ext cx="551953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11"/>
          </p:nvPr>
        </p:nvSpPr>
        <p:spPr>
          <a:xfrm>
            <a:off x="10809287" y="6424051"/>
            <a:ext cx="544513" cy="274638"/>
          </a:xfrm>
          <a:prstGeom prst="rect">
            <a:avLst/>
          </a:prstGeom>
        </p:spPr>
        <p:txBody>
          <a:bodyPr/>
          <a:lstStyle/>
          <a:p>
            <a:pPr>
              <a:defRPr/>
            </a:pPr>
            <a:fld id="{3C0981C7-A933-AA48-82F2-853C800CCD94}" type="slidenum">
              <a:rPr lang="en-US" smtClean="0"/>
              <a:pPr>
                <a:defRPr/>
              </a:pPr>
              <a:t>‹#›</a:t>
            </a:fld>
            <a:endParaRPr lang="en-US"/>
          </a:p>
        </p:txBody>
      </p:sp>
      <p:sp>
        <p:nvSpPr>
          <p:cNvPr id="7" name="Title 1"/>
          <p:cNvSpPr>
            <a:spLocks noGrp="1"/>
          </p:cNvSpPr>
          <p:nvPr>
            <p:ph type="title"/>
          </p:nvPr>
        </p:nvSpPr>
        <p:spPr>
          <a:xfrm>
            <a:off x="152400" y="314324"/>
            <a:ext cx="11201400" cy="624997"/>
          </a:xfrm>
        </p:spPr>
        <p:txBody>
          <a:bodyPr/>
          <a:lstStyle>
            <a:lvl1pPr>
              <a:lnSpc>
                <a:spcPct val="75000"/>
              </a:lnSpc>
              <a:defRPr/>
            </a:lvl1pPr>
          </a:lstStyle>
          <a:p>
            <a:r>
              <a:rPr lang="en-US"/>
              <a:t>Click to edit Master title style</a:t>
            </a:r>
          </a:p>
        </p:txBody>
      </p:sp>
      <p:sp>
        <p:nvSpPr>
          <p:cNvPr id="10" name="Footer Placeholder 4"/>
          <p:cNvSpPr>
            <a:spLocks noGrp="1"/>
          </p:cNvSpPr>
          <p:nvPr>
            <p:ph type="ftr" sz="quarter" idx="3"/>
          </p:nvPr>
        </p:nvSpPr>
        <p:spPr>
          <a:xfrm>
            <a:off x="483624" y="6352611"/>
            <a:ext cx="2219325" cy="274638"/>
          </a:xfrm>
          <a:prstGeom prst="rect">
            <a:avLst/>
          </a:prstGeom>
          <a:noFill/>
        </p:spPr>
        <p:txBody>
          <a:bodyPr rIns="9144"/>
          <a:lstStyle>
            <a:lvl1pPr algn="ctr" eaLnBrk="1" fontAlgn="auto" hangingPunct="1">
              <a:spcBef>
                <a:spcPts val="0"/>
              </a:spcBef>
              <a:spcAft>
                <a:spcPts val="0"/>
              </a:spcAft>
              <a:defRPr sz="1000" smtClean="0">
                <a:solidFill>
                  <a:schemeClr val="tx1">
                    <a:lumMod val="50000"/>
                    <a:lumOff val="50000"/>
                  </a:schemeClr>
                </a:solidFill>
                <a:latin typeface="+mn-lt"/>
              </a:defRPr>
            </a:lvl1pPr>
          </a:lstStyle>
          <a:p>
            <a:pPr>
              <a:defRPr/>
            </a:pPr>
            <a:endParaRPr lang="en-US"/>
          </a:p>
        </p:txBody>
      </p:sp>
      <p:sp>
        <p:nvSpPr>
          <p:cNvPr id="11" name="Subtitle 2"/>
          <p:cNvSpPr>
            <a:spLocks noGrp="1"/>
          </p:cNvSpPr>
          <p:nvPr>
            <p:ph type="subTitle" idx="13"/>
          </p:nvPr>
        </p:nvSpPr>
        <p:spPr>
          <a:xfrm>
            <a:off x="152400" y="957942"/>
            <a:ext cx="11201400" cy="457200"/>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800" kern="1200" dirty="0">
                <a:solidFill>
                  <a:srgbClr val="004876"/>
                </a:solidFill>
                <a:latin typeface="+mn-lt"/>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7D572611-EFB0-43CA-BD25-9E1E65244A1D}"/>
              </a:ext>
            </a:extLst>
          </p:cNvPr>
          <p:cNvSpPr/>
          <p:nvPr userDrawn="1"/>
        </p:nvSpPr>
        <p:spPr>
          <a:xfrm rot="5400000">
            <a:off x="-303007" y="802046"/>
            <a:ext cx="731520" cy="125506"/>
          </a:xfrm>
          <a:prstGeom prst="rect">
            <a:avLst/>
          </a:prstGeom>
          <a:solidFill>
            <a:srgbClr val="00487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4876"/>
              </a:solidFill>
            </a:endParaRPr>
          </a:p>
        </p:txBody>
      </p:sp>
    </p:spTree>
    <p:extLst>
      <p:ext uri="{BB962C8B-B14F-4D97-AF65-F5344CB8AC3E}">
        <p14:creationId xmlns:p14="http://schemas.microsoft.com/office/powerpoint/2010/main" val="157052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Tabl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9E6E7D-E581-4499-9249-524070D6D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396B0165-F93A-4A8C-BD01-8204D5539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81174"/>
          <a:stretch>
            <a:fillRect/>
          </a:stretch>
        </p:blipFill>
        <p:spPr bwMode="auto">
          <a:xfrm>
            <a:off x="10977563" y="5768975"/>
            <a:ext cx="6318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Table Placeholder 5"/>
          <p:cNvSpPr>
            <a:spLocks noGrp="1"/>
          </p:cNvSpPr>
          <p:nvPr>
            <p:ph type="tbl" sz="quarter" idx="11"/>
          </p:nvPr>
        </p:nvSpPr>
        <p:spPr>
          <a:xfrm>
            <a:off x="1337733" y="2217600"/>
            <a:ext cx="9525139" cy="3767667"/>
          </a:xfrm>
        </p:spPr>
        <p:txBody>
          <a:bodyPr/>
          <a:lstStyle>
            <a:lvl1pPr marL="0" indent="0">
              <a:buFont typeface="Arial" charset="0"/>
              <a:buNone/>
              <a:defRPr/>
            </a:lvl1pPr>
          </a:lstStyle>
          <a:p>
            <a:pPr lvl="0"/>
            <a:r>
              <a:rPr lang="en-US" noProof="0"/>
              <a:t>Click icon to add table</a:t>
            </a:r>
          </a:p>
        </p:txBody>
      </p:sp>
      <p:sp>
        <p:nvSpPr>
          <p:cNvPr id="7" name="Slide Number Placeholder 2">
            <a:extLst>
              <a:ext uri="{FF2B5EF4-FFF2-40B4-BE49-F238E27FC236}">
                <a16:creationId xmlns:a16="http://schemas.microsoft.com/office/drawing/2014/main" id="{A8ABB3F6-F713-4F29-A4CF-B77E1381CBA0}"/>
              </a:ext>
            </a:extLst>
          </p:cNvPr>
          <p:cNvSpPr>
            <a:spLocks noGrp="1"/>
          </p:cNvSpPr>
          <p:nvPr>
            <p:ph type="sldNum" sz="quarter" idx="12"/>
          </p:nvPr>
        </p:nvSpPr>
        <p:spPr/>
        <p:txBody>
          <a:bodyPr/>
          <a:lstStyle>
            <a:lvl1pPr>
              <a:defRPr/>
            </a:lvl1pPr>
          </a:lstStyle>
          <a:p>
            <a:fld id="{DCDA5707-C6D1-4AF4-B332-DBBE9B49D8C8}" type="slidenum">
              <a:rPr lang="en-US" smtClean="0"/>
              <a:pPr/>
              <a:t>‹#›</a:t>
            </a:fld>
            <a:endParaRPr lang="en-US"/>
          </a:p>
        </p:txBody>
      </p:sp>
    </p:spTree>
    <p:extLst>
      <p:ext uri="{BB962C8B-B14F-4D97-AF65-F5344CB8AC3E}">
        <p14:creationId xmlns:p14="http://schemas.microsoft.com/office/powerpoint/2010/main" val="321158181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C2329422-626D-41FD-8AE1-493D86BFACE3}"/>
              </a:ext>
            </a:extLst>
          </p:cNvPr>
          <p:cNvCxnSpPr>
            <a:cxnSpLocks/>
          </p:cNvCxnSpPr>
          <p:nvPr/>
        </p:nvCxnSpPr>
        <p:spPr>
          <a:xfrm>
            <a:off x="684090" y="1143000"/>
            <a:ext cx="10905159" cy="0"/>
          </a:xfrm>
          <a:prstGeom prst="line">
            <a:avLst/>
          </a:prstGeom>
          <a:ln w="38100">
            <a:solidFill>
              <a:srgbClr val="D7A67D"/>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35FA1A-4D96-4F3B-8B70-7F03B5DBEA33}"/>
              </a:ext>
            </a:extLst>
          </p:cNvPr>
          <p:cNvSpPr>
            <a:spLocks noGrp="1"/>
          </p:cNvSpPr>
          <p:nvPr>
            <p:ph type="title" hasCustomPrompt="1"/>
          </p:nvPr>
        </p:nvSpPr>
        <p:spPr>
          <a:xfrm>
            <a:off x="588840" y="603251"/>
            <a:ext cx="10610850" cy="5397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5EF3AFA-C94B-4659-B1DD-A49B749EBA39}"/>
              </a:ext>
            </a:extLst>
          </p:cNvPr>
          <p:cNvSpPr>
            <a:spLocks noGrp="1"/>
          </p:cNvSpPr>
          <p:nvPr>
            <p:ph idx="1" hasCustomPrompt="1"/>
          </p:nvPr>
        </p:nvSpPr>
        <p:spPr>
          <a:xfrm>
            <a:off x="588840" y="1781175"/>
            <a:ext cx="10610850" cy="4395787"/>
          </a:xfrm>
        </p:spPr>
        <p:txBody>
          <a:bodyPr/>
          <a:lstStyle>
            <a:lvl1pPr>
              <a:defRPr>
                <a:latin typeface="Barlow Light" panose="00000400000000000000" pitchFamily="50" charset="0"/>
                <a:ea typeface="Yu Gothic Light" panose="020B0300000000000000" pitchFamily="34" charset="-128"/>
              </a:defRPr>
            </a:lvl1pPr>
            <a:lvl2pPr>
              <a:defRPr>
                <a:latin typeface="Barlow Light" panose="00000400000000000000" pitchFamily="50" charset="0"/>
                <a:ea typeface="Yu Gothic Light" panose="020B0300000000000000" pitchFamily="34" charset="-128"/>
              </a:defRPr>
            </a:lvl2pPr>
            <a:lvl3pPr>
              <a:defRPr>
                <a:latin typeface="Barlow Light" panose="00000400000000000000" pitchFamily="50" charset="0"/>
                <a:ea typeface="Yu Gothic Light" panose="020B0300000000000000" pitchFamily="34" charset="-128"/>
              </a:defRPr>
            </a:lvl3pPr>
            <a:lvl4pPr>
              <a:defRPr>
                <a:latin typeface="Barlow Light" panose="00000400000000000000" pitchFamily="50" charset="0"/>
                <a:ea typeface="Yu Gothic Light" panose="020B0300000000000000" pitchFamily="34" charset="-128"/>
              </a:defRPr>
            </a:lvl4pPr>
            <a:lvl5pPr>
              <a:defRPr>
                <a:latin typeface="Barlow Light" panose="00000400000000000000" pitchFamily="50" charset="0"/>
                <a:ea typeface="Yu Gothic Light" panose="020B03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23">
            <a:extLst>
              <a:ext uri="{FF2B5EF4-FFF2-40B4-BE49-F238E27FC236}">
                <a16:creationId xmlns:a16="http://schemas.microsoft.com/office/drawing/2014/main" id="{F5BE8187-57CB-4B63-B442-7252E7620F00}"/>
              </a:ext>
            </a:extLst>
          </p:cNvPr>
          <p:cNvSpPr txBox="1"/>
          <p:nvPr/>
        </p:nvSpPr>
        <p:spPr>
          <a:xfrm>
            <a:off x="596940" y="6587218"/>
            <a:ext cx="3100529" cy="276999"/>
          </a:xfrm>
          <a:prstGeom prst="rect">
            <a:avLst/>
          </a:prstGeom>
          <a:noFill/>
        </p:spPr>
        <p:txBody>
          <a:bodyPr wrap="none" rtlCol="0">
            <a:spAutoFit/>
          </a:bodyPr>
          <a:lstStyle/>
          <a:p>
            <a:r>
              <a:rPr lang="en-US" sz="1200">
                <a:solidFill>
                  <a:schemeClr val="bg1">
                    <a:lumMod val="50000"/>
                  </a:schemeClr>
                </a:solidFill>
                <a:latin typeface="Barlow Semi Condensed Light" panose="00000406000000000000" pitchFamily="50" charset="0"/>
              </a:rPr>
              <a:t>ARCH COLLABORATIVE INTERNATIONAL SUMMIT</a:t>
            </a:r>
          </a:p>
        </p:txBody>
      </p:sp>
      <p:grpSp>
        <p:nvGrpSpPr>
          <p:cNvPr id="36" name="Group 35">
            <a:extLst>
              <a:ext uri="{FF2B5EF4-FFF2-40B4-BE49-F238E27FC236}">
                <a16:creationId xmlns:a16="http://schemas.microsoft.com/office/drawing/2014/main" id="{DA4AB3FB-AD7A-4045-B9BE-D1A149673A69}"/>
              </a:ext>
            </a:extLst>
          </p:cNvPr>
          <p:cNvGrpSpPr/>
          <p:nvPr/>
        </p:nvGrpSpPr>
        <p:grpSpPr>
          <a:xfrm>
            <a:off x="596940" y="6305550"/>
            <a:ext cx="11595060" cy="552450"/>
            <a:chOff x="596940" y="6305550"/>
            <a:chExt cx="11595060" cy="552450"/>
          </a:xfrm>
          <a:solidFill>
            <a:srgbClr val="DEE1E3"/>
          </a:solidFill>
        </p:grpSpPr>
        <p:sp>
          <p:nvSpPr>
            <p:cNvPr id="37" name="Right Triangle 36">
              <a:extLst>
                <a:ext uri="{FF2B5EF4-FFF2-40B4-BE49-F238E27FC236}">
                  <a16:creationId xmlns:a16="http://schemas.microsoft.com/office/drawing/2014/main" id="{F71C0D45-FD5B-4AA5-AB0F-CB39BE344B38}"/>
                </a:ext>
              </a:extLst>
            </p:cNvPr>
            <p:cNvSpPr/>
            <p:nvPr/>
          </p:nvSpPr>
          <p:spPr>
            <a:xfrm flipH="1">
              <a:off x="10769639" y="6305847"/>
              <a:ext cx="104484" cy="5521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6AE68C-E138-467A-906D-0D9F40CC1783}"/>
                </a:ext>
              </a:extLst>
            </p:cNvPr>
            <p:cNvSpPr/>
            <p:nvPr/>
          </p:nvSpPr>
          <p:spPr>
            <a:xfrm>
              <a:off x="10874124" y="6305550"/>
              <a:ext cx="1317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BC212B-39B4-43BA-AD7B-E8B238A2C113}"/>
                </a:ext>
              </a:extLst>
            </p:cNvPr>
            <p:cNvSpPr/>
            <p:nvPr/>
          </p:nvSpPr>
          <p:spPr>
            <a:xfrm>
              <a:off x="596940" y="6572583"/>
              <a:ext cx="11595060" cy="2854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Graphic 39">
            <a:extLst>
              <a:ext uri="{FF2B5EF4-FFF2-40B4-BE49-F238E27FC236}">
                <a16:creationId xmlns:a16="http://schemas.microsoft.com/office/drawing/2014/main" id="{1562EB6D-1DDB-43F0-BAE3-F05480E064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8717" y="6452385"/>
            <a:ext cx="901317" cy="285417"/>
          </a:xfrm>
          <a:prstGeom prst="rect">
            <a:avLst/>
          </a:prstGeom>
        </p:spPr>
      </p:pic>
    </p:spTree>
    <p:extLst>
      <p:ext uri="{BB962C8B-B14F-4D97-AF65-F5344CB8AC3E}">
        <p14:creationId xmlns:p14="http://schemas.microsoft.com/office/powerpoint/2010/main" val="294724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F3AFA-C94B-4659-B1DD-A49B749EBA39}"/>
              </a:ext>
            </a:extLst>
          </p:cNvPr>
          <p:cNvSpPr>
            <a:spLocks noGrp="1"/>
          </p:cNvSpPr>
          <p:nvPr>
            <p:ph idx="1" hasCustomPrompt="1"/>
          </p:nvPr>
        </p:nvSpPr>
        <p:spPr>
          <a:xfrm>
            <a:off x="588840" y="1781175"/>
            <a:ext cx="10610850" cy="4395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5E69D8A-D62B-443F-9480-4CC852D55E75}"/>
              </a:ext>
            </a:extLst>
          </p:cNvPr>
          <p:cNvCxnSpPr/>
          <p:nvPr/>
        </p:nvCxnSpPr>
        <p:spPr>
          <a:xfrm>
            <a:off x="684090" y="1143000"/>
            <a:ext cx="10515600" cy="0"/>
          </a:xfrm>
          <a:prstGeom prst="line">
            <a:avLst/>
          </a:prstGeom>
          <a:ln w="38100">
            <a:solidFill>
              <a:srgbClr val="D7A67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F64782-3309-49F1-93BF-F9279239E97C}"/>
              </a:ext>
            </a:extLst>
          </p:cNvPr>
          <p:cNvCxnSpPr/>
          <p:nvPr/>
        </p:nvCxnSpPr>
        <p:spPr>
          <a:xfrm>
            <a:off x="684090" y="1143000"/>
            <a:ext cx="10515600" cy="0"/>
          </a:xfrm>
          <a:prstGeom prst="line">
            <a:avLst/>
          </a:prstGeom>
          <a:ln w="38100">
            <a:solidFill>
              <a:srgbClr val="D7A67D"/>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C2157AA-7919-EB69-865A-B7AF708A8E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7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996700D-135C-439D-B379-E255F12614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904605" cy="6570325"/>
          </a:xfrm>
          <a:prstGeom prst="rect">
            <a:avLst/>
          </a:prstGeom>
        </p:spPr>
      </p:pic>
      <p:sp>
        <p:nvSpPr>
          <p:cNvPr id="2" name="Title 1">
            <a:extLst>
              <a:ext uri="{FF2B5EF4-FFF2-40B4-BE49-F238E27FC236}">
                <a16:creationId xmlns:a16="http://schemas.microsoft.com/office/drawing/2014/main" id="{1E94CD57-1DBC-4A13-A603-B3423DF72455}"/>
              </a:ext>
            </a:extLst>
          </p:cNvPr>
          <p:cNvSpPr>
            <a:spLocks noGrp="1"/>
          </p:cNvSpPr>
          <p:nvPr>
            <p:ph type="title" hasCustomPrompt="1"/>
          </p:nvPr>
        </p:nvSpPr>
        <p:spPr>
          <a:xfrm>
            <a:off x="2178120" y="1709738"/>
            <a:ext cx="9292619" cy="2852737"/>
          </a:xfrm>
        </p:spPr>
        <p:txBody>
          <a:bodyPr anchor="b">
            <a:normAutofit/>
          </a:bodyPr>
          <a:lstStyle>
            <a:lvl1pPr>
              <a:defRPr sz="7200" b="0" spc="0" baseline="0">
                <a:solidFill>
                  <a:srgbClr val="484A42"/>
                </a:solidFill>
                <a:latin typeface="Barlow Semi Condensed ExLight" panose="00000306000000000000" pitchFamily="50" charset="0"/>
                <a:ea typeface="Yu Gothic Light" panose="020B0300000000000000" pitchFamily="34" charset="-128"/>
              </a:defRPr>
            </a:lvl1pPr>
          </a:lstStyle>
          <a:p>
            <a:r>
              <a:rPr lang="en-US"/>
              <a:t>CLICK TO EDIT MASTER TITLE STYLE</a:t>
            </a:r>
          </a:p>
        </p:txBody>
      </p:sp>
      <p:sp>
        <p:nvSpPr>
          <p:cNvPr id="3" name="Text Placeholder 2">
            <a:extLst>
              <a:ext uri="{FF2B5EF4-FFF2-40B4-BE49-F238E27FC236}">
                <a16:creationId xmlns:a16="http://schemas.microsoft.com/office/drawing/2014/main" id="{F2CA474E-53D0-4468-868C-695AF4A3D7FB}"/>
              </a:ext>
            </a:extLst>
          </p:cNvPr>
          <p:cNvSpPr>
            <a:spLocks noGrp="1"/>
          </p:cNvSpPr>
          <p:nvPr>
            <p:ph type="body" idx="1"/>
          </p:nvPr>
        </p:nvSpPr>
        <p:spPr>
          <a:xfrm>
            <a:off x="2178120" y="4589463"/>
            <a:ext cx="9292619" cy="1500187"/>
          </a:xfrm>
        </p:spPr>
        <p:txBody>
          <a:bodyPr/>
          <a:lstStyle>
            <a:lvl1pPr marL="0" indent="0">
              <a:buNone/>
              <a:defRPr sz="2400">
                <a:solidFill>
                  <a:srgbClr val="858D9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4C76AE95-436B-4082-86F9-FCB6DE3AD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927" y="273794"/>
            <a:ext cx="3445542" cy="552450"/>
          </a:xfrm>
          <a:prstGeom prst="rect">
            <a:avLst/>
          </a:prstGeom>
        </p:spPr>
      </p:pic>
    </p:spTree>
    <p:extLst>
      <p:ext uri="{BB962C8B-B14F-4D97-AF65-F5344CB8AC3E}">
        <p14:creationId xmlns:p14="http://schemas.microsoft.com/office/powerpoint/2010/main" val="83185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0C13-AF5F-4CCB-97D6-5845596DC37F}"/>
              </a:ext>
            </a:extLst>
          </p:cNvPr>
          <p:cNvSpPr>
            <a:spLocks noGrp="1"/>
          </p:cNvSpPr>
          <p:nvPr>
            <p:ph type="title" hasCustomPrompt="1"/>
          </p:nvPr>
        </p:nvSpPr>
        <p:spPr>
          <a:xfrm>
            <a:off x="588840" y="603251"/>
            <a:ext cx="10610850" cy="5397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F01B935-B73E-4958-B9FB-F8C8C3E53774}"/>
              </a:ext>
            </a:extLst>
          </p:cNvPr>
          <p:cNvSpPr>
            <a:spLocks noGrp="1"/>
          </p:cNvSpPr>
          <p:nvPr>
            <p:ph sz="half" idx="1" hasCustomPrompt="1"/>
          </p:nvPr>
        </p:nvSpPr>
        <p:spPr>
          <a:xfrm>
            <a:off x="68409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544ED-A095-45BD-BC9A-0989FA68169A}"/>
              </a:ext>
            </a:extLst>
          </p:cNvPr>
          <p:cNvSpPr>
            <a:spLocks noGrp="1"/>
          </p:cNvSpPr>
          <p:nvPr>
            <p:ph sz="half" idx="2" hasCustomPrompt="1"/>
          </p:nvPr>
        </p:nvSpPr>
        <p:spPr>
          <a:xfrm>
            <a:off x="601809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64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F82B-18A3-4043-B89E-CC953F4CC631}"/>
              </a:ext>
            </a:extLst>
          </p:cNvPr>
          <p:cNvSpPr>
            <a:spLocks noGrp="1"/>
          </p:cNvSpPr>
          <p:nvPr>
            <p:ph type="title"/>
          </p:nvPr>
        </p:nvSpPr>
        <p:spPr>
          <a:xfrm>
            <a:off x="68567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241039-842B-46CF-81B4-FA51CFB90252}"/>
              </a:ext>
            </a:extLst>
          </p:cNvPr>
          <p:cNvSpPr>
            <a:spLocks noGrp="1"/>
          </p:cNvSpPr>
          <p:nvPr>
            <p:ph type="body" idx="1"/>
          </p:nvPr>
        </p:nvSpPr>
        <p:spPr>
          <a:xfrm>
            <a:off x="68567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EE8E7-60E9-4A3C-9900-6D85206F0B82}"/>
              </a:ext>
            </a:extLst>
          </p:cNvPr>
          <p:cNvSpPr>
            <a:spLocks noGrp="1"/>
          </p:cNvSpPr>
          <p:nvPr>
            <p:ph sz="half" idx="2"/>
          </p:nvPr>
        </p:nvSpPr>
        <p:spPr>
          <a:xfrm>
            <a:off x="68567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B5331B-6D16-4406-9CF1-F1E6F92245EB}"/>
              </a:ext>
            </a:extLst>
          </p:cNvPr>
          <p:cNvSpPr>
            <a:spLocks noGrp="1"/>
          </p:cNvSpPr>
          <p:nvPr>
            <p:ph type="body" sz="quarter" idx="3"/>
          </p:nvPr>
        </p:nvSpPr>
        <p:spPr>
          <a:xfrm>
            <a:off x="601809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877E62-EC1F-4F6F-8C70-96D534DC5765}"/>
              </a:ext>
            </a:extLst>
          </p:cNvPr>
          <p:cNvSpPr>
            <a:spLocks noGrp="1"/>
          </p:cNvSpPr>
          <p:nvPr>
            <p:ph sz="quarter" idx="4"/>
          </p:nvPr>
        </p:nvSpPr>
        <p:spPr>
          <a:xfrm>
            <a:off x="601809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CF5E-50EC-481C-ADAF-7A23ECCD9998}"/>
              </a:ext>
            </a:extLst>
          </p:cNvPr>
          <p:cNvSpPr>
            <a:spLocks noGrp="1"/>
          </p:cNvSpPr>
          <p:nvPr>
            <p:ph type="title"/>
          </p:nvPr>
        </p:nvSpPr>
        <p:spPr>
          <a:xfrm>
            <a:off x="588840" y="603251"/>
            <a:ext cx="10610850" cy="539750"/>
          </a:xfrm>
        </p:spPr>
        <p:txBody>
          <a:bodyPr/>
          <a:lstStyle/>
          <a:p>
            <a:r>
              <a:rPr lang="en-US"/>
              <a:t>Click to edit Master title style</a:t>
            </a:r>
          </a:p>
        </p:txBody>
      </p:sp>
    </p:spTree>
    <p:extLst>
      <p:ext uri="{BB962C8B-B14F-4D97-AF65-F5344CB8AC3E}">
        <p14:creationId xmlns:p14="http://schemas.microsoft.com/office/powerpoint/2010/main" val="4094773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28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2D1-3276-4FCA-A55C-C00F133BDC9C}"/>
              </a:ext>
            </a:extLst>
          </p:cNvPr>
          <p:cNvSpPr>
            <a:spLocks noGrp="1"/>
          </p:cNvSpPr>
          <p:nvPr>
            <p:ph type="title"/>
          </p:nvPr>
        </p:nvSpPr>
        <p:spPr>
          <a:xfrm>
            <a:off x="68567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3E0949-5BDF-419C-9491-FF6F9CD6FE43}"/>
              </a:ext>
            </a:extLst>
          </p:cNvPr>
          <p:cNvSpPr>
            <a:spLocks noGrp="1"/>
          </p:cNvSpPr>
          <p:nvPr>
            <p:ph idx="1"/>
          </p:nvPr>
        </p:nvSpPr>
        <p:spPr>
          <a:xfrm>
            <a:off x="502907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71AA9B-7D76-416D-833B-84B9EAD7DD8E}"/>
              </a:ext>
            </a:extLst>
          </p:cNvPr>
          <p:cNvSpPr>
            <a:spLocks noGrp="1"/>
          </p:cNvSpPr>
          <p:nvPr>
            <p:ph type="body" sz="half" idx="2"/>
          </p:nvPr>
        </p:nvSpPr>
        <p:spPr>
          <a:xfrm>
            <a:off x="68567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9312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F2131-109C-4B4A-A247-E1DE5ECC6591}"/>
              </a:ext>
            </a:extLst>
          </p:cNvPr>
          <p:cNvSpPr>
            <a:spLocks noGrp="1"/>
          </p:cNvSpPr>
          <p:nvPr>
            <p:ph type="title"/>
          </p:nvPr>
        </p:nvSpPr>
        <p:spPr>
          <a:xfrm>
            <a:off x="742950" y="603251"/>
            <a:ext cx="10610850" cy="5397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3E266-B196-4B35-84CF-C2407531E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7AAC65B3-8B14-4D03-9E85-FEC5394DBF85}"/>
              </a:ext>
            </a:extLst>
          </p:cNvPr>
          <p:cNvGrpSpPr/>
          <p:nvPr/>
        </p:nvGrpSpPr>
        <p:grpSpPr>
          <a:xfrm>
            <a:off x="0" y="6305550"/>
            <a:ext cx="12192000" cy="552450"/>
            <a:chOff x="0" y="6305550"/>
            <a:chExt cx="12192000" cy="552450"/>
          </a:xfrm>
          <a:solidFill>
            <a:srgbClr val="DEE1E3"/>
          </a:solidFill>
        </p:grpSpPr>
        <p:sp>
          <p:nvSpPr>
            <p:cNvPr id="16" name="Right Triangle 15">
              <a:extLst>
                <a:ext uri="{FF2B5EF4-FFF2-40B4-BE49-F238E27FC236}">
                  <a16:creationId xmlns:a16="http://schemas.microsoft.com/office/drawing/2014/main" id="{3E51B490-1C41-4645-A326-3D9B05EF5D52}"/>
                </a:ext>
              </a:extLst>
            </p:cNvPr>
            <p:cNvSpPr/>
            <p:nvPr/>
          </p:nvSpPr>
          <p:spPr>
            <a:xfrm flipH="1">
              <a:off x="10769639" y="6305847"/>
              <a:ext cx="104484" cy="55215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6C79F9-CD03-400B-8FCB-84A5E202F40C}"/>
                </a:ext>
              </a:extLst>
            </p:cNvPr>
            <p:cNvSpPr/>
            <p:nvPr/>
          </p:nvSpPr>
          <p:spPr>
            <a:xfrm>
              <a:off x="10874124" y="6305550"/>
              <a:ext cx="1317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D6B964-6E5B-4A5F-B82C-7AF7C28DAEAA}"/>
                </a:ext>
              </a:extLst>
            </p:cNvPr>
            <p:cNvSpPr/>
            <p:nvPr/>
          </p:nvSpPr>
          <p:spPr>
            <a:xfrm>
              <a:off x="0" y="6572583"/>
              <a:ext cx="12192000" cy="2854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89A526D5-8F16-4D8E-94B8-FE5116CF8B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8717" y="6452385"/>
            <a:ext cx="901317" cy="285417"/>
          </a:xfrm>
          <a:prstGeom prst="rect">
            <a:avLst/>
          </a:prstGeom>
        </p:spPr>
      </p:pic>
      <p:sp>
        <p:nvSpPr>
          <p:cNvPr id="21" name="Slide Number Placeholder 5">
            <a:extLst>
              <a:ext uri="{FF2B5EF4-FFF2-40B4-BE49-F238E27FC236}">
                <a16:creationId xmlns:a16="http://schemas.microsoft.com/office/drawing/2014/main" id="{4364CD98-F6F3-4200-85C6-7D9ACB8B585A}"/>
              </a:ext>
            </a:extLst>
          </p:cNvPr>
          <p:cNvSpPr txBox="1">
            <a:spLocks/>
          </p:cNvSpPr>
          <p:nvPr/>
        </p:nvSpPr>
        <p:spPr>
          <a:xfrm>
            <a:off x="82245" y="6572583"/>
            <a:ext cx="601845" cy="295345"/>
          </a:xfrm>
          <a:prstGeom prst="rect">
            <a:avLst/>
          </a:prstGeom>
        </p:spPr>
        <p:txBody>
          <a:bodyPr anchor="ctr"/>
          <a:lstStyle>
            <a:defPPr>
              <a:defRPr lang="en-US"/>
            </a:defPPr>
            <a:lvl1pPr marL="0" algn="l" defTabSz="914400" rtl="0" eaLnBrk="1" latinLnBrk="0" hangingPunct="1">
              <a:defRPr sz="1000" kern="1200">
                <a:solidFill>
                  <a:srgbClr val="948D86"/>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A6F61B-2684-4A39-92CC-9C62EC3F5E6F}" type="slidenum">
              <a:rPr lang="en-US" sz="1800" b="1" smtClean="0">
                <a:solidFill>
                  <a:schemeClr val="tx1"/>
                </a:solidFill>
                <a:latin typeface="Barlow Semi Condensed Light" panose="00000406000000000000" pitchFamily="50" charset="0"/>
              </a:rPr>
              <a:pPr/>
              <a:t>‹#›</a:t>
            </a:fld>
            <a:endParaRPr lang="en-US" b="1">
              <a:solidFill>
                <a:schemeClr val="tx1"/>
              </a:solidFill>
              <a:latin typeface="Barlow Semi Condensed Light" panose="00000406000000000000" pitchFamily="50" charset="0"/>
            </a:endParaRPr>
          </a:p>
        </p:txBody>
      </p:sp>
    </p:spTree>
    <p:extLst>
      <p:ext uri="{BB962C8B-B14F-4D97-AF65-F5344CB8AC3E}">
        <p14:creationId xmlns:p14="http://schemas.microsoft.com/office/powerpoint/2010/main" val="336085417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xStyles>
    <p:titleStyle>
      <a:lvl1pPr algn="l" defTabSz="914400" rtl="0" eaLnBrk="1" latinLnBrk="0" hangingPunct="1">
        <a:lnSpc>
          <a:spcPct val="90000"/>
        </a:lnSpc>
        <a:spcBef>
          <a:spcPct val="0"/>
        </a:spcBef>
        <a:buNone/>
        <a:defRPr sz="2800" b="1" kern="1200">
          <a:solidFill>
            <a:srgbClr val="484A42"/>
          </a:solidFill>
          <a:latin typeface="Barlow Semi Condensed SemiBold" panose="00000706000000000000" pitchFamily="50" charset="0"/>
          <a:ea typeface="Yu Gothic UI Semibold" panose="020B07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484A42"/>
          </a:solidFill>
          <a:latin typeface="+mn-lt"/>
          <a:ea typeface="Yu Gothic Light"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rgbClr val="484A42"/>
          </a:solidFill>
          <a:latin typeface="+mn-lt"/>
          <a:ea typeface="Yu Gothic Light"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84A42"/>
          </a:solidFill>
          <a:latin typeface="+mn-lt"/>
          <a:ea typeface="Yu Gothic Light"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8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EFB2-244A-53F2-FCB9-45902A9DCD79}"/>
              </a:ext>
            </a:extLst>
          </p:cNvPr>
          <p:cNvSpPr>
            <a:spLocks noGrp="1"/>
          </p:cNvSpPr>
          <p:nvPr>
            <p:ph type="ctrTitle"/>
          </p:nvPr>
        </p:nvSpPr>
        <p:spPr/>
        <p:txBody>
          <a:bodyPr/>
          <a:lstStyle/>
          <a:p>
            <a:r>
              <a:rPr lang="en-US"/>
              <a:t>VHA EHR End-User Satisfaction</a:t>
            </a:r>
          </a:p>
        </p:txBody>
      </p:sp>
    </p:spTree>
    <p:extLst>
      <p:ext uri="{BB962C8B-B14F-4D97-AF65-F5344CB8AC3E}">
        <p14:creationId xmlns:p14="http://schemas.microsoft.com/office/powerpoint/2010/main" val="383687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1AC8B9-A008-B556-BEED-10CAE571E7F3}"/>
              </a:ext>
            </a:extLst>
          </p:cNvPr>
          <p:cNvPicPr>
            <a:picLocks noChangeAspect="1"/>
          </p:cNvPicPr>
          <p:nvPr/>
        </p:nvPicPr>
        <p:blipFill>
          <a:blip r:embed="rId2"/>
          <a:stretch>
            <a:fillRect/>
          </a:stretch>
        </p:blipFill>
        <p:spPr>
          <a:xfrm>
            <a:off x="1471225" y="0"/>
            <a:ext cx="8834826" cy="6550506"/>
          </a:xfrm>
          <a:prstGeom prst="rect">
            <a:avLst/>
          </a:prstGeom>
        </p:spPr>
      </p:pic>
    </p:spTree>
    <p:extLst>
      <p:ext uri="{BB962C8B-B14F-4D97-AF65-F5344CB8AC3E}">
        <p14:creationId xmlns:p14="http://schemas.microsoft.com/office/powerpoint/2010/main" val="41829498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What additional breakouts can KLAS provide?</a:t>
            </a:r>
          </a:p>
        </p:txBody>
      </p:sp>
    </p:spTree>
    <p:extLst>
      <p:ext uri="{BB962C8B-B14F-4D97-AF65-F5344CB8AC3E}">
        <p14:creationId xmlns:p14="http://schemas.microsoft.com/office/powerpoint/2010/main" val="35842435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What additional calls/presentations can KLAS provide?</a:t>
            </a:r>
          </a:p>
        </p:txBody>
      </p:sp>
    </p:spTree>
    <p:extLst>
      <p:ext uri="{BB962C8B-B14F-4D97-AF65-F5344CB8AC3E}">
        <p14:creationId xmlns:p14="http://schemas.microsoft.com/office/powerpoint/2010/main" val="16098176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1280A-5A1E-08C9-E0F6-A7C37780817E}"/>
              </a:ext>
            </a:extLst>
          </p:cNvPr>
          <p:cNvPicPr>
            <a:picLocks noChangeAspect="1"/>
          </p:cNvPicPr>
          <p:nvPr/>
        </p:nvPicPr>
        <p:blipFill>
          <a:blip r:embed="rId2"/>
          <a:stretch>
            <a:fillRect/>
          </a:stretch>
        </p:blipFill>
        <p:spPr>
          <a:xfrm>
            <a:off x="247856" y="191588"/>
            <a:ext cx="10522748" cy="6339840"/>
          </a:xfrm>
          <a:prstGeom prst="rect">
            <a:avLst/>
          </a:prstGeom>
        </p:spPr>
      </p:pic>
    </p:spTree>
    <p:extLst>
      <p:ext uri="{BB962C8B-B14F-4D97-AF65-F5344CB8AC3E}">
        <p14:creationId xmlns:p14="http://schemas.microsoft.com/office/powerpoint/2010/main" val="9543007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C214-FF8F-0D28-F999-13621DFED4E0}"/>
              </a:ext>
            </a:extLst>
          </p:cNvPr>
          <p:cNvPicPr>
            <a:picLocks noChangeAspect="1"/>
          </p:cNvPicPr>
          <p:nvPr/>
        </p:nvPicPr>
        <p:blipFill>
          <a:blip r:embed="rId2"/>
          <a:stretch>
            <a:fillRect/>
          </a:stretch>
        </p:blipFill>
        <p:spPr>
          <a:xfrm>
            <a:off x="152062" y="121919"/>
            <a:ext cx="10623929" cy="6400801"/>
          </a:xfrm>
          <a:prstGeom prst="rect">
            <a:avLst/>
          </a:prstGeom>
        </p:spPr>
      </p:pic>
    </p:spTree>
    <p:extLst>
      <p:ext uri="{BB962C8B-B14F-4D97-AF65-F5344CB8AC3E}">
        <p14:creationId xmlns:p14="http://schemas.microsoft.com/office/powerpoint/2010/main" val="327253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EFB45B-8B1C-2381-AD2E-8F3688F65712}"/>
              </a:ext>
            </a:extLst>
          </p:cNvPr>
          <p:cNvPicPr>
            <a:picLocks noChangeAspect="1"/>
          </p:cNvPicPr>
          <p:nvPr/>
        </p:nvPicPr>
        <p:blipFill>
          <a:blip r:embed="rId2"/>
          <a:stretch>
            <a:fillRect/>
          </a:stretch>
        </p:blipFill>
        <p:spPr>
          <a:xfrm>
            <a:off x="236659" y="167951"/>
            <a:ext cx="10531007" cy="6344816"/>
          </a:xfrm>
          <a:prstGeom prst="rect">
            <a:avLst/>
          </a:prstGeom>
        </p:spPr>
      </p:pic>
    </p:spTree>
    <p:extLst>
      <p:ext uri="{BB962C8B-B14F-4D97-AF65-F5344CB8AC3E}">
        <p14:creationId xmlns:p14="http://schemas.microsoft.com/office/powerpoint/2010/main" val="38391276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ComparisonQualtiy Care">
            <a:extLst>
              <a:ext uri="{FF2B5EF4-FFF2-40B4-BE49-F238E27FC236}">
                <a16:creationId xmlns:a16="http://schemas.microsoft.com/office/drawing/2014/main" id="{F188D985-ECE2-4517-8751-77573D86E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41234334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ComparisonInitialTraining">
            <a:extLst>
              <a:ext uri="{FF2B5EF4-FFF2-40B4-BE49-F238E27FC236}">
                <a16:creationId xmlns:a16="http://schemas.microsoft.com/office/drawing/2014/main" id="{677612B9-4ED5-4878-9D77-ABF6777C0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18164585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ComparisonOngoingTraining">
            <a:extLst>
              <a:ext uri="{FF2B5EF4-FFF2-40B4-BE49-F238E27FC236}">
                <a16:creationId xmlns:a16="http://schemas.microsoft.com/office/drawing/2014/main" id="{00AFF3DD-AD9F-4B61-9E13-D1C75EDDC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5662"/>
            <a:ext cx="12192000" cy="5766676"/>
          </a:xfrm>
          <a:prstGeom prst="rect">
            <a:avLst/>
          </a:prstGeom>
        </p:spPr>
      </p:pic>
    </p:spTree>
    <p:extLst>
      <p:ext uri="{BB962C8B-B14F-4D97-AF65-F5344CB8AC3E}">
        <p14:creationId xmlns:p14="http://schemas.microsoft.com/office/powerpoint/2010/main" val="961624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ComparisonEfficiency">
            <a:extLst>
              <a:ext uri="{FF2B5EF4-FFF2-40B4-BE49-F238E27FC236}">
                <a16:creationId xmlns:a16="http://schemas.microsoft.com/office/drawing/2014/main" id="{495A91A5-68FA-439E-8FD5-543A98FAF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499315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ComparisonReliability">
            <a:extLst>
              <a:ext uri="{FF2B5EF4-FFF2-40B4-BE49-F238E27FC236}">
                <a16:creationId xmlns:a16="http://schemas.microsoft.com/office/drawing/2014/main" id="{85D29AA3-DDEE-4A1E-8330-E790F5D4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371466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01EFD5-8D0D-26E9-A019-9CB1760C953A}"/>
              </a:ext>
            </a:extLst>
          </p:cNvPr>
          <p:cNvPicPr>
            <a:picLocks noChangeAspect="1"/>
          </p:cNvPicPr>
          <p:nvPr/>
        </p:nvPicPr>
        <p:blipFill>
          <a:blip r:embed="rId2"/>
          <a:stretch>
            <a:fillRect/>
          </a:stretch>
        </p:blipFill>
        <p:spPr>
          <a:xfrm>
            <a:off x="1471224" y="0"/>
            <a:ext cx="8825301" cy="6543443"/>
          </a:xfrm>
          <a:prstGeom prst="rect">
            <a:avLst/>
          </a:prstGeom>
        </p:spPr>
      </p:pic>
    </p:spTree>
    <p:extLst>
      <p:ext uri="{BB962C8B-B14F-4D97-AF65-F5344CB8AC3E}">
        <p14:creationId xmlns:p14="http://schemas.microsoft.com/office/powerpoint/2010/main" val="2650839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ComparisonResponseTime">
            <a:extLst>
              <a:ext uri="{FF2B5EF4-FFF2-40B4-BE49-F238E27FC236}">
                <a16:creationId xmlns:a16="http://schemas.microsoft.com/office/drawing/2014/main" id="{A7B84E7D-15DD-48B4-87F7-7C60375AA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36102424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ComparisonPatientCentered">
            <a:extLst>
              <a:ext uri="{FF2B5EF4-FFF2-40B4-BE49-F238E27FC236}">
                <a16:creationId xmlns:a16="http://schemas.microsoft.com/office/drawing/2014/main" id="{014B06D6-6033-4FDD-8E38-6D8F89C56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75"/>
            <a:ext cx="12192000" cy="5730449"/>
          </a:xfrm>
          <a:prstGeom prst="rect">
            <a:avLst/>
          </a:prstGeom>
        </p:spPr>
      </p:pic>
    </p:spTree>
    <p:extLst>
      <p:ext uri="{BB962C8B-B14F-4D97-AF65-F5344CB8AC3E}">
        <p14:creationId xmlns:p14="http://schemas.microsoft.com/office/powerpoint/2010/main" val="2544943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779DF7-8B1B-62A8-EC61-ADDD3054A600}"/>
              </a:ext>
            </a:extLst>
          </p:cNvPr>
          <p:cNvPicPr>
            <a:picLocks noChangeAspect="1"/>
          </p:cNvPicPr>
          <p:nvPr/>
        </p:nvPicPr>
        <p:blipFill>
          <a:blip r:embed="rId2"/>
          <a:stretch>
            <a:fillRect/>
          </a:stretch>
        </p:blipFill>
        <p:spPr>
          <a:xfrm>
            <a:off x="387944" y="0"/>
            <a:ext cx="11416112" cy="6858000"/>
          </a:xfrm>
          <a:prstGeom prst="rect">
            <a:avLst/>
          </a:prstGeom>
        </p:spPr>
      </p:pic>
    </p:spTree>
    <p:extLst>
      <p:ext uri="{BB962C8B-B14F-4D97-AF65-F5344CB8AC3E}">
        <p14:creationId xmlns:p14="http://schemas.microsoft.com/office/powerpoint/2010/main" val="811758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F8489-1CC4-92CB-E1BB-CA8EA5E9CA7B}"/>
              </a:ext>
            </a:extLst>
          </p:cNvPr>
          <p:cNvPicPr>
            <a:picLocks noChangeAspect="1"/>
          </p:cNvPicPr>
          <p:nvPr/>
        </p:nvPicPr>
        <p:blipFill>
          <a:blip r:embed="rId3"/>
          <a:stretch>
            <a:fillRect/>
          </a:stretch>
        </p:blipFill>
        <p:spPr>
          <a:xfrm>
            <a:off x="387944" y="0"/>
            <a:ext cx="11416112" cy="6858000"/>
          </a:xfrm>
          <a:prstGeom prst="rect">
            <a:avLst/>
          </a:prstGeom>
        </p:spPr>
      </p:pic>
    </p:spTree>
    <p:extLst>
      <p:ext uri="{BB962C8B-B14F-4D97-AF65-F5344CB8AC3E}">
        <p14:creationId xmlns:p14="http://schemas.microsoft.com/office/powerpoint/2010/main" val="3147389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E51925-E2CB-6865-7D3F-CD69CDFF1766}"/>
              </a:ext>
            </a:extLst>
          </p:cNvPr>
          <p:cNvPicPr>
            <a:picLocks noChangeAspect="1"/>
          </p:cNvPicPr>
          <p:nvPr/>
        </p:nvPicPr>
        <p:blipFill>
          <a:blip r:embed="rId2"/>
          <a:stretch>
            <a:fillRect/>
          </a:stretch>
        </p:blipFill>
        <p:spPr>
          <a:xfrm>
            <a:off x="387944" y="0"/>
            <a:ext cx="11416112" cy="6858000"/>
          </a:xfrm>
          <a:prstGeom prst="rect">
            <a:avLst/>
          </a:prstGeom>
        </p:spPr>
      </p:pic>
    </p:spTree>
    <p:extLst>
      <p:ext uri="{BB962C8B-B14F-4D97-AF65-F5344CB8AC3E}">
        <p14:creationId xmlns:p14="http://schemas.microsoft.com/office/powerpoint/2010/main" val="37259005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3D048-C710-0C4A-EE86-D5AA27D45111}"/>
              </a:ext>
            </a:extLst>
          </p:cNvPr>
          <p:cNvPicPr>
            <a:picLocks noChangeAspect="1"/>
          </p:cNvPicPr>
          <p:nvPr/>
        </p:nvPicPr>
        <p:blipFill>
          <a:blip r:embed="rId2"/>
          <a:stretch>
            <a:fillRect/>
          </a:stretch>
        </p:blipFill>
        <p:spPr>
          <a:xfrm>
            <a:off x="387944" y="0"/>
            <a:ext cx="11416112" cy="6858000"/>
          </a:xfrm>
          <a:prstGeom prst="rect">
            <a:avLst/>
          </a:prstGeom>
        </p:spPr>
      </p:pic>
    </p:spTree>
    <p:extLst>
      <p:ext uri="{BB962C8B-B14F-4D97-AF65-F5344CB8AC3E}">
        <p14:creationId xmlns:p14="http://schemas.microsoft.com/office/powerpoint/2010/main" val="2878821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8CCE34-9C3A-398F-3753-4FF34AAEDAF1}"/>
              </a:ext>
            </a:extLst>
          </p:cNvPr>
          <p:cNvPicPr>
            <a:picLocks noChangeAspect="1"/>
          </p:cNvPicPr>
          <p:nvPr/>
        </p:nvPicPr>
        <p:blipFill>
          <a:blip r:embed="rId2"/>
          <a:stretch>
            <a:fillRect/>
          </a:stretch>
        </p:blipFill>
        <p:spPr>
          <a:xfrm>
            <a:off x="387944" y="0"/>
            <a:ext cx="11416112" cy="6858000"/>
          </a:xfrm>
          <a:prstGeom prst="rect">
            <a:avLst/>
          </a:prstGeom>
        </p:spPr>
      </p:pic>
    </p:spTree>
    <p:extLst>
      <p:ext uri="{BB962C8B-B14F-4D97-AF65-F5344CB8AC3E}">
        <p14:creationId xmlns:p14="http://schemas.microsoft.com/office/powerpoint/2010/main" val="14349537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2C394-651F-D2A1-CFDD-22C441BFF96D}"/>
              </a:ext>
            </a:extLst>
          </p:cNvPr>
          <p:cNvPicPr>
            <a:picLocks noChangeAspect="1"/>
          </p:cNvPicPr>
          <p:nvPr/>
        </p:nvPicPr>
        <p:blipFill>
          <a:blip r:embed="rId2"/>
          <a:stretch>
            <a:fillRect/>
          </a:stretch>
        </p:blipFill>
        <p:spPr>
          <a:xfrm>
            <a:off x="135395" y="130630"/>
            <a:ext cx="10611547" cy="6374674"/>
          </a:xfrm>
          <a:prstGeom prst="rect">
            <a:avLst/>
          </a:prstGeom>
        </p:spPr>
      </p:pic>
    </p:spTree>
    <p:extLst>
      <p:ext uri="{BB962C8B-B14F-4D97-AF65-F5344CB8AC3E}">
        <p14:creationId xmlns:p14="http://schemas.microsoft.com/office/powerpoint/2010/main" val="3858571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ocation Quality Care">
            <a:extLst>
              <a:ext uri="{FF2B5EF4-FFF2-40B4-BE49-F238E27FC236}">
                <a16:creationId xmlns:a16="http://schemas.microsoft.com/office/drawing/2014/main" id="{0C319840-E053-4C5C-95BB-27B4F8CAA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3816"/>
            <a:ext cx="12192000" cy="5770366"/>
          </a:xfrm>
          <a:prstGeom prst="rect">
            <a:avLst/>
          </a:prstGeom>
        </p:spPr>
      </p:pic>
    </p:spTree>
    <p:extLst>
      <p:ext uri="{BB962C8B-B14F-4D97-AF65-F5344CB8AC3E}">
        <p14:creationId xmlns:p14="http://schemas.microsoft.com/office/powerpoint/2010/main" val="2969046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Location Informed Changes">
            <a:extLst>
              <a:ext uri="{FF2B5EF4-FFF2-40B4-BE49-F238E27FC236}">
                <a16:creationId xmlns:a16="http://schemas.microsoft.com/office/drawing/2014/main" id="{7FED1294-EB5D-4AF8-BF8F-090F30E58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448"/>
            <a:ext cx="12192000" cy="5023104"/>
          </a:xfrm>
          <a:prstGeom prst="rect">
            <a:avLst/>
          </a:prstGeom>
        </p:spPr>
      </p:pic>
    </p:spTree>
    <p:extLst>
      <p:ext uri="{BB962C8B-B14F-4D97-AF65-F5344CB8AC3E}">
        <p14:creationId xmlns:p14="http://schemas.microsoft.com/office/powerpoint/2010/main" val="369925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F52C9A-3B6C-2F01-E512-7892503C8A08}"/>
              </a:ext>
            </a:extLst>
          </p:cNvPr>
          <p:cNvPicPr>
            <a:picLocks noChangeAspect="1"/>
          </p:cNvPicPr>
          <p:nvPr/>
        </p:nvPicPr>
        <p:blipFill>
          <a:blip r:embed="rId2"/>
          <a:stretch>
            <a:fillRect/>
          </a:stretch>
        </p:blipFill>
        <p:spPr>
          <a:xfrm>
            <a:off x="683625" y="0"/>
            <a:ext cx="9945168" cy="6545179"/>
          </a:xfrm>
          <a:prstGeom prst="rect">
            <a:avLst/>
          </a:prstGeom>
        </p:spPr>
      </p:pic>
    </p:spTree>
    <p:extLst>
      <p:ext uri="{BB962C8B-B14F-4D97-AF65-F5344CB8AC3E}">
        <p14:creationId xmlns:p14="http://schemas.microsoft.com/office/powerpoint/2010/main" val="22214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Location Initial">
            <a:extLst>
              <a:ext uri="{FF2B5EF4-FFF2-40B4-BE49-F238E27FC236}">
                <a16:creationId xmlns:a16="http://schemas.microsoft.com/office/drawing/2014/main" id="{E7ABCA60-17E0-4826-AE13-31BD695F8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716"/>
            <a:ext cx="12192000" cy="5714566"/>
          </a:xfrm>
          <a:prstGeom prst="rect">
            <a:avLst/>
          </a:prstGeom>
        </p:spPr>
      </p:pic>
    </p:spTree>
    <p:extLst>
      <p:ext uri="{BB962C8B-B14F-4D97-AF65-F5344CB8AC3E}">
        <p14:creationId xmlns:p14="http://schemas.microsoft.com/office/powerpoint/2010/main" val="1470381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Location Ongoing">
            <a:extLst>
              <a:ext uri="{FF2B5EF4-FFF2-40B4-BE49-F238E27FC236}">
                <a16:creationId xmlns:a16="http://schemas.microsoft.com/office/drawing/2014/main" id="{F3B48BDB-925D-4CC5-AFB2-8CD3EE78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282"/>
            <a:ext cx="12192000" cy="5587435"/>
          </a:xfrm>
          <a:prstGeom prst="rect">
            <a:avLst/>
          </a:prstGeom>
        </p:spPr>
      </p:pic>
    </p:spTree>
    <p:extLst>
      <p:ext uri="{BB962C8B-B14F-4D97-AF65-F5344CB8AC3E}">
        <p14:creationId xmlns:p14="http://schemas.microsoft.com/office/powerpoint/2010/main" val="8037190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Location Online Training">
            <a:extLst>
              <a:ext uri="{FF2B5EF4-FFF2-40B4-BE49-F238E27FC236}">
                <a16:creationId xmlns:a16="http://schemas.microsoft.com/office/drawing/2014/main" id="{5B240675-96E6-4A07-8457-D2A2EF69E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26"/>
            <a:ext cx="12192000" cy="6609347"/>
          </a:xfrm>
          <a:prstGeom prst="rect">
            <a:avLst/>
          </a:prstGeom>
        </p:spPr>
      </p:pic>
    </p:spTree>
    <p:extLst>
      <p:ext uri="{BB962C8B-B14F-4D97-AF65-F5344CB8AC3E}">
        <p14:creationId xmlns:p14="http://schemas.microsoft.com/office/powerpoint/2010/main" val="10735839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Location Tip Sheets">
            <a:extLst>
              <a:ext uri="{FF2B5EF4-FFF2-40B4-BE49-F238E27FC236}">
                <a16:creationId xmlns:a16="http://schemas.microsoft.com/office/drawing/2014/main" id="{09D823B7-EE3E-406C-9BA8-E7EFA6773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708"/>
            <a:ext cx="12192000" cy="6460584"/>
          </a:xfrm>
          <a:prstGeom prst="rect">
            <a:avLst/>
          </a:prstGeom>
        </p:spPr>
      </p:pic>
    </p:spTree>
    <p:extLst>
      <p:ext uri="{BB962C8B-B14F-4D97-AF65-F5344CB8AC3E}">
        <p14:creationId xmlns:p14="http://schemas.microsoft.com/office/powerpoint/2010/main" val="2469334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Location Reliability">
            <a:extLst>
              <a:ext uri="{FF2B5EF4-FFF2-40B4-BE49-F238E27FC236}">
                <a16:creationId xmlns:a16="http://schemas.microsoft.com/office/drawing/2014/main" id="{A03E2681-A043-4908-86B2-02F92CAC8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8454"/>
            <a:ext cx="12192000" cy="4961090"/>
          </a:xfrm>
          <a:prstGeom prst="rect">
            <a:avLst/>
          </a:prstGeom>
        </p:spPr>
      </p:pic>
    </p:spTree>
    <p:extLst>
      <p:ext uri="{BB962C8B-B14F-4D97-AF65-F5344CB8AC3E}">
        <p14:creationId xmlns:p14="http://schemas.microsoft.com/office/powerpoint/2010/main" val="12997958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descr="Location Patient-Centered Care">
            <a:extLst>
              <a:ext uri="{FF2B5EF4-FFF2-40B4-BE49-F238E27FC236}">
                <a16:creationId xmlns:a16="http://schemas.microsoft.com/office/drawing/2014/main" id="{6EB9CE84-548A-433B-B123-E58428CED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341"/>
            <a:ext cx="12192000" cy="5711317"/>
          </a:xfrm>
          <a:prstGeom prst="rect">
            <a:avLst/>
          </a:prstGeom>
        </p:spPr>
      </p:pic>
    </p:spTree>
    <p:extLst>
      <p:ext uri="{BB962C8B-B14F-4D97-AF65-F5344CB8AC3E}">
        <p14:creationId xmlns:p14="http://schemas.microsoft.com/office/powerpoint/2010/main" val="11827697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descr="Location Efficiency">
            <a:extLst>
              <a:ext uri="{FF2B5EF4-FFF2-40B4-BE49-F238E27FC236}">
                <a16:creationId xmlns:a16="http://schemas.microsoft.com/office/drawing/2014/main" id="{88A6A29F-E2C7-4599-B288-7B837692A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891"/>
            <a:ext cx="12192000" cy="5844216"/>
          </a:xfrm>
          <a:prstGeom prst="rect">
            <a:avLst/>
          </a:prstGeom>
        </p:spPr>
      </p:pic>
    </p:spTree>
    <p:extLst>
      <p:ext uri="{BB962C8B-B14F-4D97-AF65-F5344CB8AC3E}">
        <p14:creationId xmlns:p14="http://schemas.microsoft.com/office/powerpoint/2010/main" val="42082804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descr="Location Response Time">
            <a:extLst>
              <a:ext uri="{FF2B5EF4-FFF2-40B4-BE49-F238E27FC236}">
                <a16:creationId xmlns:a16="http://schemas.microsoft.com/office/drawing/2014/main" id="{A752F35E-29F7-47D2-B0DA-E192D2410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1083"/>
            <a:ext cx="12192000" cy="4975833"/>
          </a:xfrm>
          <a:prstGeom prst="rect">
            <a:avLst/>
          </a:prstGeom>
        </p:spPr>
      </p:pic>
    </p:spTree>
    <p:extLst>
      <p:ext uri="{BB962C8B-B14F-4D97-AF65-F5344CB8AC3E}">
        <p14:creationId xmlns:p14="http://schemas.microsoft.com/office/powerpoint/2010/main" val="11197782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slide29" descr="Wave Quality">
            <a:extLst>
              <a:ext uri="{FF2B5EF4-FFF2-40B4-BE49-F238E27FC236}">
                <a16:creationId xmlns:a16="http://schemas.microsoft.com/office/drawing/2014/main" id="{A0BFF17B-2C84-45A7-B382-3B6D75E49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16"/>
            <a:ext cx="12192000" cy="6792568"/>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lide31" descr="Wave Initial">
            <a:extLst>
              <a:ext uri="{FF2B5EF4-FFF2-40B4-BE49-F238E27FC236}">
                <a16:creationId xmlns:a16="http://schemas.microsoft.com/office/drawing/2014/main" id="{DDE846DE-9727-44B3-954E-EB97914A6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9" y="0"/>
            <a:ext cx="12145901" cy="6858000"/>
          </a:xfrm>
          <a:prstGeom prst="rect">
            <a:avLst/>
          </a:prstGeom>
        </p:spPr>
      </p:pic>
    </p:spTree>
    <p:extLst>
      <p:ext uri="{BB962C8B-B14F-4D97-AF65-F5344CB8AC3E}">
        <p14:creationId xmlns:p14="http://schemas.microsoft.com/office/powerpoint/2010/main" val="2480425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56D13-8EBB-9A30-0519-8B388DEC78A9}"/>
              </a:ext>
            </a:extLst>
          </p:cNvPr>
          <p:cNvPicPr>
            <a:picLocks noChangeAspect="1"/>
          </p:cNvPicPr>
          <p:nvPr/>
        </p:nvPicPr>
        <p:blipFill>
          <a:blip r:embed="rId2"/>
          <a:stretch>
            <a:fillRect/>
          </a:stretch>
        </p:blipFill>
        <p:spPr>
          <a:xfrm>
            <a:off x="892086" y="0"/>
            <a:ext cx="9889261" cy="6516303"/>
          </a:xfrm>
          <a:prstGeom prst="rect">
            <a:avLst/>
          </a:prstGeom>
        </p:spPr>
      </p:pic>
    </p:spTree>
    <p:extLst>
      <p:ext uri="{BB962C8B-B14F-4D97-AF65-F5344CB8AC3E}">
        <p14:creationId xmlns:p14="http://schemas.microsoft.com/office/powerpoint/2010/main" val="20583223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slide30" descr="Wave Informed Changes">
            <a:extLst>
              <a:ext uri="{FF2B5EF4-FFF2-40B4-BE49-F238E27FC236}">
                <a16:creationId xmlns:a16="http://schemas.microsoft.com/office/drawing/2014/main" id="{0AF8362E-CBF9-4E0E-A5A7-52A87D341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8836"/>
            <a:ext cx="12192000" cy="5780326"/>
          </a:xfrm>
          <a:prstGeom prst="rect">
            <a:avLst/>
          </a:prstGeom>
        </p:spPr>
      </p:pic>
    </p:spTree>
    <p:extLst>
      <p:ext uri="{BB962C8B-B14F-4D97-AF65-F5344CB8AC3E}">
        <p14:creationId xmlns:p14="http://schemas.microsoft.com/office/powerpoint/2010/main" val="36481031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slide50" descr="Wave Tip Sheets">
            <a:extLst>
              <a:ext uri="{FF2B5EF4-FFF2-40B4-BE49-F238E27FC236}">
                <a16:creationId xmlns:a16="http://schemas.microsoft.com/office/drawing/2014/main" id="{8DEEF93C-1737-4680-A317-37E0908E1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84" y="0"/>
            <a:ext cx="10736432" cy="6858000"/>
          </a:xfrm>
          <a:prstGeom prst="rect">
            <a:avLst/>
          </a:prstGeom>
        </p:spPr>
      </p:pic>
    </p:spTree>
    <p:extLst>
      <p:ext uri="{BB962C8B-B14F-4D97-AF65-F5344CB8AC3E}">
        <p14:creationId xmlns:p14="http://schemas.microsoft.com/office/powerpoint/2010/main" val="31173634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slide51" descr="Wave Online Training">
            <a:extLst>
              <a:ext uri="{FF2B5EF4-FFF2-40B4-BE49-F238E27FC236}">
                <a16:creationId xmlns:a16="http://schemas.microsoft.com/office/drawing/2014/main" id="{52B6CC83-31AD-4131-BA73-1681612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33" y="0"/>
            <a:ext cx="10445133" cy="6858000"/>
          </a:xfrm>
          <a:prstGeom prst="rect">
            <a:avLst/>
          </a:prstGeom>
        </p:spPr>
      </p:pic>
    </p:spTree>
    <p:extLst>
      <p:ext uri="{BB962C8B-B14F-4D97-AF65-F5344CB8AC3E}">
        <p14:creationId xmlns:p14="http://schemas.microsoft.com/office/powerpoint/2010/main" val="7885396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lide33" descr="Wave Reliability">
            <a:extLst>
              <a:ext uri="{FF2B5EF4-FFF2-40B4-BE49-F238E27FC236}">
                <a16:creationId xmlns:a16="http://schemas.microsoft.com/office/drawing/2014/main" id="{78C24473-27A9-40B1-AB32-499DB52D1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123"/>
            <a:ext cx="12192000" cy="5829753"/>
          </a:xfrm>
          <a:prstGeom prst="rect">
            <a:avLst/>
          </a:prstGeom>
        </p:spPr>
      </p:pic>
    </p:spTree>
    <p:extLst>
      <p:ext uri="{BB962C8B-B14F-4D97-AF65-F5344CB8AC3E}">
        <p14:creationId xmlns:p14="http://schemas.microsoft.com/office/powerpoint/2010/main" val="17930923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slide34" descr="Wave Patient-Centered Care">
            <a:extLst>
              <a:ext uri="{FF2B5EF4-FFF2-40B4-BE49-F238E27FC236}">
                <a16:creationId xmlns:a16="http://schemas.microsoft.com/office/drawing/2014/main" id="{05CCE2BD-018C-4E0C-9888-C2557DF7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 y="0"/>
            <a:ext cx="12178441" cy="6858000"/>
          </a:xfrm>
          <a:prstGeom prst="rect">
            <a:avLst/>
          </a:prstGeom>
        </p:spPr>
      </p:pic>
    </p:spTree>
    <p:extLst>
      <p:ext uri="{BB962C8B-B14F-4D97-AF65-F5344CB8AC3E}">
        <p14:creationId xmlns:p14="http://schemas.microsoft.com/office/powerpoint/2010/main" val="3008091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slide35" descr="Wave Efficiency">
            <a:extLst>
              <a:ext uri="{FF2B5EF4-FFF2-40B4-BE49-F238E27FC236}">
                <a16:creationId xmlns:a16="http://schemas.microsoft.com/office/drawing/2014/main" id="{AFA8533F-BA29-47A9-9023-7F367D270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87" y="0"/>
            <a:ext cx="11828626" cy="6858000"/>
          </a:xfrm>
          <a:prstGeom prst="rect">
            <a:avLst/>
          </a:prstGeom>
        </p:spPr>
      </p:pic>
    </p:spTree>
    <p:extLst>
      <p:ext uri="{BB962C8B-B14F-4D97-AF65-F5344CB8AC3E}">
        <p14:creationId xmlns:p14="http://schemas.microsoft.com/office/powerpoint/2010/main" val="1739207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slide36" descr="Wave Response Time">
            <a:extLst>
              <a:ext uri="{FF2B5EF4-FFF2-40B4-BE49-F238E27FC236}">
                <a16:creationId xmlns:a16="http://schemas.microsoft.com/office/drawing/2014/main" id="{AC36938A-A9DD-4979-88AF-F24DDFD26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5200"/>
            <a:ext cx="12192000" cy="5727598"/>
          </a:xfrm>
          <a:prstGeom prst="rect">
            <a:avLst/>
          </a:prstGeom>
        </p:spPr>
      </p:pic>
    </p:spTree>
    <p:extLst>
      <p:ext uri="{BB962C8B-B14F-4D97-AF65-F5344CB8AC3E}">
        <p14:creationId xmlns:p14="http://schemas.microsoft.com/office/powerpoint/2010/main" val="115370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C6EB-8B2C-1991-9F86-384C4918C37F}"/>
              </a:ext>
            </a:extLst>
          </p:cNvPr>
          <p:cNvSpPr>
            <a:spLocks noGrp="1"/>
          </p:cNvSpPr>
          <p:nvPr>
            <p:ph type="title"/>
          </p:nvPr>
        </p:nvSpPr>
        <p:spPr/>
        <p:txBody>
          <a:bodyPr/>
          <a:lstStyle/>
          <a:p>
            <a:r>
              <a:rPr lang="en-US"/>
              <a:t>EHR Perception</a:t>
            </a:r>
          </a:p>
        </p:txBody>
      </p:sp>
      <p:pic>
        <p:nvPicPr>
          <p:cNvPr id="3" name="Picture 2">
            <a:extLst>
              <a:ext uri="{FF2B5EF4-FFF2-40B4-BE49-F238E27FC236}">
                <a16:creationId xmlns:a16="http://schemas.microsoft.com/office/drawing/2014/main" id="{F683730E-42ED-864B-084B-20A01C66D71E}"/>
              </a:ext>
            </a:extLst>
          </p:cNvPr>
          <p:cNvPicPr>
            <a:picLocks noChangeAspect="1"/>
          </p:cNvPicPr>
          <p:nvPr/>
        </p:nvPicPr>
        <p:blipFill>
          <a:blip r:embed="rId2"/>
          <a:stretch>
            <a:fillRect/>
          </a:stretch>
        </p:blipFill>
        <p:spPr>
          <a:xfrm>
            <a:off x="2185851" y="1143001"/>
            <a:ext cx="6918416" cy="5188812"/>
          </a:xfrm>
          <a:prstGeom prst="rect">
            <a:avLst/>
          </a:prstGeom>
        </p:spPr>
      </p:pic>
    </p:spTree>
    <p:extLst>
      <p:ext uri="{BB962C8B-B14F-4D97-AF65-F5344CB8AC3E}">
        <p14:creationId xmlns:p14="http://schemas.microsoft.com/office/powerpoint/2010/main" val="332427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152400" y="1271234"/>
            <a:ext cx="11887200" cy="3416320"/>
          </a:xfrm>
          <a:prstGeom prst="rect">
            <a:avLst/>
          </a:prstGeom>
          <a:noFill/>
        </p:spPr>
        <p:txBody>
          <a:bodyPr wrap="square" rtlCol="0">
            <a:spAutoFit/>
          </a:bodyPr>
          <a:lstStyle/>
          <a:p>
            <a:pPr algn="ctr"/>
            <a:r>
              <a:rPr lang="en-US" sz="5400">
                <a:solidFill>
                  <a:schemeClr val="bg1"/>
                </a:solidFill>
              </a:rPr>
              <a:t>Do you agree with the following statement? The Electronic Health Record enables me to deliver </a:t>
            </a:r>
            <a:r>
              <a:rPr lang="en-US" sz="5400" b="1">
                <a:solidFill>
                  <a:schemeClr val="bg1"/>
                </a:solidFill>
              </a:rPr>
              <a:t>high-quality care</a:t>
            </a:r>
          </a:p>
        </p:txBody>
      </p:sp>
    </p:spTree>
    <p:extLst>
      <p:ext uri="{BB962C8B-B14F-4D97-AF65-F5344CB8AC3E}">
        <p14:creationId xmlns:p14="http://schemas.microsoft.com/office/powerpoint/2010/main" val="3318346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E67F2E-DE69-EAF4-7B68-B00B834DFFB7}"/>
              </a:ext>
            </a:extLst>
          </p:cNvPr>
          <p:cNvPicPr>
            <a:picLocks noChangeAspect="1"/>
          </p:cNvPicPr>
          <p:nvPr/>
        </p:nvPicPr>
        <p:blipFill>
          <a:blip r:embed="rId3"/>
          <a:stretch>
            <a:fillRect/>
          </a:stretch>
        </p:blipFill>
        <p:spPr>
          <a:xfrm>
            <a:off x="357187" y="69973"/>
            <a:ext cx="11477623" cy="6031981"/>
          </a:xfrm>
          <a:prstGeom prst="rect">
            <a:avLst/>
          </a:prstGeom>
        </p:spPr>
      </p:pic>
      <p:pic>
        <p:nvPicPr>
          <p:cNvPr id="11" name="Picture 10">
            <a:extLst>
              <a:ext uri="{FF2B5EF4-FFF2-40B4-BE49-F238E27FC236}">
                <a16:creationId xmlns:a16="http://schemas.microsoft.com/office/drawing/2014/main" id="{C46B0BB8-EFA8-62DB-D737-A1776787E1BA}"/>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12" name="Picture 11">
            <a:extLst>
              <a:ext uri="{FF2B5EF4-FFF2-40B4-BE49-F238E27FC236}">
                <a16:creationId xmlns:a16="http://schemas.microsoft.com/office/drawing/2014/main" id="{49FF9E96-36FB-B1EF-ED3A-B1C5E93AC8C7}"/>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13" name="Picture 12">
            <a:extLst>
              <a:ext uri="{FF2B5EF4-FFF2-40B4-BE49-F238E27FC236}">
                <a16:creationId xmlns:a16="http://schemas.microsoft.com/office/drawing/2014/main" id="{269B40DB-CA62-089E-B936-0707565C6722}"/>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4" name="Picture 13">
            <a:extLst>
              <a:ext uri="{FF2B5EF4-FFF2-40B4-BE49-F238E27FC236}">
                <a16:creationId xmlns:a16="http://schemas.microsoft.com/office/drawing/2014/main" id="{78C52497-1236-C9F8-9045-00C73B68438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5" name="Picture 14">
            <a:extLst>
              <a:ext uri="{FF2B5EF4-FFF2-40B4-BE49-F238E27FC236}">
                <a16:creationId xmlns:a16="http://schemas.microsoft.com/office/drawing/2014/main" id="{D3028927-5505-F6E0-3F39-770E5A61E306}"/>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2" name="TextBox 1">
            <a:extLst>
              <a:ext uri="{FF2B5EF4-FFF2-40B4-BE49-F238E27FC236}">
                <a16:creationId xmlns:a16="http://schemas.microsoft.com/office/drawing/2014/main" id="{ECB4835D-AE37-FF49-B4E1-38DFA8BA41E9}"/>
              </a:ext>
            </a:extLst>
          </p:cNvPr>
          <p:cNvSpPr txBox="1"/>
          <p:nvPr/>
        </p:nvSpPr>
        <p:spPr>
          <a:xfrm>
            <a:off x="209861" y="3451578"/>
            <a:ext cx="1302370"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DOD AHLTA</a:t>
            </a:r>
          </a:p>
        </p:txBody>
      </p:sp>
      <p:sp>
        <p:nvSpPr>
          <p:cNvPr id="18" name="TextBox 17">
            <a:extLst>
              <a:ext uri="{FF2B5EF4-FFF2-40B4-BE49-F238E27FC236}">
                <a16:creationId xmlns:a16="http://schemas.microsoft.com/office/drawing/2014/main" id="{95AC461F-B15B-2B48-AB68-5A7CC5AB8742}"/>
              </a:ext>
            </a:extLst>
          </p:cNvPr>
          <p:cNvSpPr txBox="1"/>
          <p:nvPr/>
        </p:nvSpPr>
        <p:spPr>
          <a:xfrm>
            <a:off x="247298" y="4757575"/>
            <a:ext cx="1302370"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DOD Cerner</a:t>
            </a:r>
          </a:p>
        </p:txBody>
      </p:sp>
      <p:sp>
        <p:nvSpPr>
          <p:cNvPr id="19" name="TextBox 18">
            <a:extLst>
              <a:ext uri="{FF2B5EF4-FFF2-40B4-BE49-F238E27FC236}">
                <a16:creationId xmlns:a16="http://schemas.microsoft.com/office/drawing/2014/main" id="{B1872AFB-D555-2142-A340-C389B07D875C}"/>
              </a:ext>
            </a:extLst>
          </p:cNvPr>
          <p:cNvSpPr txBox="1"/>
          <p:nvPr/>
        </p:nvSpPr>
        <p:spPr>
          <a:xfrm>
            <a:off x="425051" y="5429764"/>
            <a:ext cx="1087180"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VA Cerner</a:t>
            </a:r>
          </a:p>
        </p:txBody>
      </p:sp>
      <p:sp>
        <p:nvSpPr>
          <p:cNvPr id="20" name="TextBox 19">
            <a:extLst>
              <a:ext uri="{FF2B5EF4-FFF2-40B4-BE49-F238E27FC236}">
                <a16:creationId xmlns:a16="http://schemas.microsoft.com/office/drawing/2014/main" id="{3480D0A5-1AEF-1F48-8E02-BE156A07AB2A}"/>
              </a:ext>
            </a:extLst>
          </p:cNvPr>
          <p:cNvSpPr txBox="1"/>
          <p:nvPr/>
        </p:nvSpPr>
        <p:spPr>
          <a:xfrm>
            <a:off x="198572" y="2145581"/>
            <a:ext cx="1302370" cy="261610"/>
          </a:xfrm>
          <a:prstGeom prst="rect">
            <a:avLst/>
          </a:prstGeom>
          <a:solidFill>
            <a:schemeClr val="bg1"/>
          </a:solidFill>
        </p:spPr>
        <p:txBody>
          <a:bodyPr wrap="square" rtlCol="0">
            <a:spAutoFit/>
          </a:bodyPr>
          <a:lstStyle/>
          <a:p>
            <a:pPr algn="r"/>
            <a:r>
              <a:rPr lang="en-US" sz="1100" dirty="0">
                <a:latin typeface="Arial" panose="020B0604020202020204" pitchFamily="34" charset="0"/>
                <a:cs typeface="Arial" panose="020B0604020202020204" pitchFamily="34" charset="0"/>
              </a:rPr>
              <a:t>VA VistA</a:t>
            </a:r>
          </a:p>
        </p:txBody>
      </p:sp>
      <p:sp>
        <p:nvSpPr>
          <p:cNvPr id="4" name="Rectangle 3">
            <a:extLst>
              <a:ext uri="{FF2B5EF4-FFF2-40B4-BE49-F238E27FC236}">
                <a16:creationId xmlns:a16="http://schemas.microsoft.com/office/drawing/2014/main" id="{6D94B3AD-475B-3344-8A96-56D3FD0996D9}"/>
              </a:ext>
            </a:extLst>
          </p:cNvPr>
          <p:cNvSpPr/>
          <p:nvPr/>
        </p:nvSpPr>
        <p:spPr>
          <a:xfrm>
            <a:off x="357187" y="69973"/>
            <a:ext cx="11575169" cy="1868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3306022-3410-4E46-ABB3-BC9325467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757" y="1004350"/>
            <a:ext cx="10204578" cy="597757"/>
          </a:xfrm>
          <a:prstGeom prst="rect">
            <a:avLst/>
          </a:prstGeom>
        </p:spPr>
      </p:pic>
    </p:spTree>
    <p:extLst>
      <p:ext uri="{BB962C8B-B14F-4D97-AF65-F5344CB8AC3E}">
        <p14:creationId xmlns:p14="http://schemas.microsoft.com/office/powerpoint/2010/main" val="253550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F06C-0A9A-6320-7EA6-F03800C6663F}"/>
              </a:ext>
            </a:extLst>
          </p:cNvPr>
          <p:cNvPicPr>
            <a:picLocks noChangeAspect="1"/>
          </p:cNvPicPr>
          <p:nvPr/>
        </p:nvPicPr>
        <p:blipFill>
          <a:blip r:embed="rId3"/>
          <a:stretch>
            <a:fillRect/>
          </a:stretch>
        </p:blipFill>
        <p:spPr>
          <a:xfrm>
            <a:off x="134754" y="208084"/>
            <a:ext cx="11511815" cy="6046091"/>
          </a:xfrm>
          <a:prstGeom prst="rect">
            <a:avLst/>
          </a:prstGeom>
        </p:spPr>
      </p:pic>
      <p:pic>
        <p:nvPicPr>
          <p:cNvPr id="9" name="Picture 8">
            <a:extLst>
              <a:ext uri="{FF2B5EF4-FFF2-40B4-BE49-F238E27FC236}">
                <a16:creationId xmlns:a16="http://schemas.microsoft.com/office/drawing/2014/main" id="{9854E19B-C8A1-20F3-8235-73176862C692}"/>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10" name="Picture 9">
            <a:extLst>
              <a:ext uri="{FF2B5EF4-FFF2-40B4-BE49-F238E27FC236}">
                <a16:creationId xmlns:a16="http://schemas.microsoft.com/office/drawing/2014/main" id="{8E0B0220-43CB-2C57-EB10-39997555F699}"/>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11" name="Picture 10">
            <a:extLst>
              <a:ext uri="{FF2B5EF4-FFF2-40B4-BE49-F238E27FC236}">
                <a16:creationId xmlns:a16="http://schemas.microsoft.com/office/drawing/2014/main" id="{BCF8BA98-3525-1EB8-392D-5C16EF966651}"/>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2" name="Picture 11">
            <a:extLst>
              <a:ext uri="{FF2B5EF4-FFF2-40B4-BE49-F238E27FC236}">
                <a16:creationId xmlns:a16="http://schemas.microsoft.com/office/drawing/2014/main" id="{CC2DD043-FCB6-13B7-ECF4-DC14FF1EEDE5}"/>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3" name="Picture 12">
            <a:extLst>
              <a:ext uri="{FF2B5EF4-FFF2-40B4-BE49-F238E27FC236}">
                <a16:creationId xmlns:a16="http://schemas.microsoft.com/office/drawing/2014/main" id="{70945A15-5F17-D604-DC83-30B4F6E8B15A}"/>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85196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A3FE2-88FD-6D0D-CEC5-04EAFF8FC107}"/>
              </a:ext>
            </a:extLst>
          </p:cNvPr>
          <p:cNvPicPr>
            <a:picLocks noChangeAspect="1"/>
          </p:cNvPicPr>
          <p:nvPr/>
        </p:nvPicPr>
        <p:blipFill>
          <a:blip r:embed="rId3"/>
          <a:stretch>
            <a:fillRect/>
          </a:stretch>
        </p:blipFill>
        <p:spPr>
          <a:xfrm>
            <a:off x="295275" y="227336"/>
            <a:ext cx="11601450" cy="6093168"/>
          </a:xfrm>
          <a:prstGeom prst="rect">
            <a:avLst/>
          </a:prstGeom>
        </p:spPr>
      </p:pic>
      <p:pic>
        <p:nvPicPr>
          <p:cNvPr id="4" name="Picture 3">
            <a:extLst>
              <a:ext uri="{FF2B5EF4-FFF2-40B4-BE49-F238E27FC236}">
                <a16:creationId xmlns:a16="http://schemas.microsoft.com/office/drawing/2014/main" id="{30D26844-C038-F85F-09DE-E979496CFF3C}"/>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459FBA83-C389-E59A-6C19-799E9F3093E0}"/>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A531FB40-1C8C-04EB-B361-EEAD419B00F7}"/>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D8F9FEBF-5665-F5D7-2FCA-427B784D0614}"/>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4220617A-359E-F7F9-17F0-50E34DF3C7A4}"/>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944742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2C84AA-806C-4667-0FD0-2F5BA3146B7F}"/>
              </a:ext>
            </a:extLst>
          </p:cNvPr>
          <p:cNvPicPr>
            <a:picLocks noChangeAspect="1"/>
          </p:cNvPicPr>
          <p:nvPr/>
        </p:nvPicPr>
        <p:blipFill>
          <a:blip r:embed="rId3"/>
          <a:stretch>
            <a:fillRect/>
          </a:stretch>
        </p:blipFill>
        <p:spPr>
          <a:xfrm>
            <a:off x="310465" y="227336"/>
            <a:ext cx="11571070" cy="6077212"/>
          </a:xfrm>
          <a:prstGeom prst="rect">
            <a:avLst/>
          </a:prstGeom>
        </p:spPr>
      </p:pic>
      <p:pic>
        <p:nvPicPr>
          <p:cNvPr id="7" name="Picture 6">
            <a:extLst>
              <a:ext uri="{FF2B5EF4-FFF2-40B4-BE49-F238E27FC236}">
                <a16:creationId xmlns:a16="http://schemas.microsoft.com/office/drawing/2014/main" id="{F9871543-9D50-A6A2-34E8-40A0296098F2}"/>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154071E0-0300-3576-8FFA-EB19B5BDD947}"/>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43B1F102-9CB3-16CB-EA85-C720F9EFC320}"/>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F4561826-5591-CDA0-D80B-8C4D970CC72B}"/>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46E05101-9BCD-9141-C749-B4F71986B5F6}"/>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9552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F4C0-AAB6-EBCE-461D-207030BB970C}"/>
              </a:ext>
            </a:extLst>
          </p:cNvPr>
          <p:cNvSpPr>
            <a:spLocks noGrp="1"/>
          </p:cNvSpPr>
          <p:nvPr>
            <p:ph idx="1"/>
          </p:nvPr>
        </p:nvSpPr>
        <p:spPr/>
        <p:txBody>
          <a:bodyPr>
            <a:normAutofit/>
          </a:bodyPr>
          <a:lstStyle/>
          <a:p>
            <a:r>
              <a:rPr lang="en-US"/>
              <a:t>Introductions and brief overview of the Arch Collaborative and its purpose</a:t>
            </a:r>
          </a:p>
          <a:p>
            <a:r>
              <a:rPr lang="en-US"/>
              <a:t>Broad look at overall results compared to other Arch participants</a:t>
            </a:r>
          </a:p>
          <a:p>
            <a:r>
              <a:rPr lang="en-US"/>
              <a:t>Identification and discussion around key findings</a:t>
            </a:r>
          </a:p>
          <a:p>
            <a:r>
              <a:rPr lang="en-US"/>
              <a:t>What best practices can we learn from other Arch members?</a:t>
            </a:r>
          </a:p>
          <a:p>
            <a:r>
              <a:rPr lang="en-US"/>
              <a:t>KLAS will answer questions already provided by the VA.</a:t>
            </a:r>
          </a:p>
          <a:p>
            <a:r>
              <a:rPr lang="en-US"/>
              <a:t>An opportunity to ask additional questions</a:t>
            </a:r>
          </a:p>
        </p:txBody>
      </p:sp>
      <p:sp>
        <p:nvSpPr>
          <p:cNvPr id="3" name="Title 2">
            <a:extLst>
              <a:ext uri="{FF2B5EF4-FFF2-40B4-BE49-F238E27FC236}">
                <a16:creationId xmlns:a16="http://schemas.microsoft.com/office/drawing/2014/main" id="{0816CB8C-06C2-EAA8-F08B-1EC9681E48A9}"/>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1465106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AC0F9-1F3E-D2EF-CEBE-D4E245608831}"/>
              </a:ext>
            </a:extLst>
          </p:cNvPr>
          <p:cNvPicPr>
            <a:picLocks noChangeAspect="1"/>
          </p:cNvPicPr>
          <p:nvPr/>
        </p:nvPicPr>
        <p:blipFill>
          <a:blip r:embed="rId3"/>
          <a:stretch>
            <a:fillRect/>
          </a:stretch>
        </p:blipFill>
        <p:spPr>
          <a:xfrm>
            <a:off x="173255" y="217711"/>
            <a:ext cx="11627318" cy="6106754"/>
          </a:xfrm>
          <a:prstGeom prst="rect">
            <a:avLst/>
          </a:prstGeom>
        </p:spPr>
      </p:pic>
      <p:pic>
        <p:nvPicPr>
          <p:cNvPr id="4" name="Picture 3">
            <a:extLst>
              <a:ext uri="{FF2B5EF4-FFF2-40B4-BE49-F238E27FC236}">
                <a16:creationId xmlns:a16="http://schemas.microsoft.com/office/drawing/2014/main" id="{E4F55F4F-36CA-75D8-E509-612EC8D2EE41}"/>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FD8154CF-ECCE-9250-A9B8-E8FAD613F750}"/>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938B7F16-8C44-5344-C50B-4CBDBEA2D1E5}"/>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ADE13C35-06C0-FEF7-CC61-BCC880C8D012}"/>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05A9DA90-97CD-8A9B-FF12-644D8A9CC528}"/>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511487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3CF2E-B828-B444-F27A-665AADF62B2D}"/>
              </a:ext>
            </a:extLst>
          </p:cNvPr>
          <p:cNvPicPr>
            <a:picLocks noChangeAspect="1"/>
          </p:cNvPicPr>
          <p:nvPr/>
        </p:nvPicPr>
        <p:blipFill>
          <a:blip r:embed="rId3"/>
          <a:stretch>
            <a:fillRect/>
          </a:stretch>
        </p:blipFill>
        <p:spPr>
          <a:xfrm>
            <a:off x="259882" y="236960"/>
            <a:ext cx="11461112" cy="6019461"/>
          </a:xfrm>
          <a:prstGeom prst="rect">
            <a:avLst/>
          </a:prstGeom>
        </p:spPr>
      </p:pic>
      <p:pic>
        <p:nvPicPr>
          <p:cNvPr id="5" name="Picture 4">
            <a:extLst>
              <a:ext uri="{FF2B5EF4-FFF2-40B4-BE49-F238E27FC236}">
                <a16:creationId xmlns:a16="http://schemas.microsoft.com/office/drawing/2014/main" id="{2D99401A-C7B9-9096-D7D8-96577449AB54}"/>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091D3AA0-7C9E-193A-CF7A-5D43EECED936}"/>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68F4C34D-9CA7-64A7-2CEA-46DA5EAE0358}"/>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066B104D-DD39-D248-BDBA-203377A22737}"/>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5F6B363D-432C-EA22-DE7D-434DDC6754CF}"/>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3825431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407E6F-A5A6-8B41-2FA5-F6BBAC9961DD}"/>
              </a:ext>
            </a:extLst>
          </p:cNvPr>
          <p:cNvPicPr>
            <a:picLocks noChangeAspect="1"/>
          </p:cNvPicPr>
          <p:nvPr/>
        </p:nvPicPr>
        <p:blipFill>
          <a:blip r:embed="rId3"/>
          <a:stretch>
            <a:fillRect/>
          </a:stretch>
        </p:blipFill>
        <p:spPr>
          <a:xfrm>
            <a:off x="0" y="225291"/>
            <a:ext cx="11511815" cy="6049951"/>
          </a:xfrm>
          <a:prstGeom prst="rect">
            <a:avLst/>
          </a:prstGeom>
        </p:spPr>
      </p:pic>
      <p:pic>
        <p:nvPicPr>
          <p:cNvPr id="7" name="Picture 6">
            <a:extLst>
              <a:ext uri="{FF2B5EF4-FFF2-40B4-BE49-F238E27FC236}">
                <a16:creationId xmlns:a16="http://schemas.microsoft.com/office/drawing/2014/main" id="{F756B477-863C-D435-FCC7-E0A9AC83912C}"/>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673149E6-BE7E-C065-E3A3-98B15D3335A3}"/>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3C5E99F6-71F2-8E0B-35C3-9C39895C1233}"/>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032326F4-D1F4-C6FD-562A-AC815271F1AF}"/>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F32C13ED-53B8-C563-BF9A-33FDE645B89A}"/>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671475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A0FCDD-A020-AB20-4356-E2E23663BD68}"/>
              </a:ext>
            </a:extLst>
          </p:cNvPr>
          <p:cNvPicPr>
            <a:picLocks noChangeAspect="1"/>
          </p:cNvPicPr>
          <p:nvPr/>
        </p:nvPicPr>
        <p:blipFill>
          <a:blip r:embed="rId3"/>
          <a:stretch>
            <a:fillRect/>
          </a:stretch>
        </p:blipFill>
        <p:spPr>
          <a:xfrm>
            <a:off x="0" y="225291"/>
            <a:ext cx="11511815" cy="6049951"/>
          </a:xfrm>
          <a:prstGeom prst="rect">
            <a:avLst/>
          </a:prstGeom>
        </p:spPr>
      </p:pic>
      <p:pic>
        <p:nvPicPr>
          <p:cNvPr id="5" name="Picture 4">
            <a:extLst>
              <a:ext uri="{FF2B5EF4-FFF2-40B4-BE49-F238E27FC236}">
                <a16:creationId xmlns:a16="http://schemas.microsoft.com/office/drawing/2014/main" id="{F53343A8-80BE-0CB5-CF9F-95FDD88363C4}"/>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BA0016B9-001C-87D5-3D67-464E6D173459}"/>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374D6EEA-718A-88A8-6C09-F0D04F51645F}"/>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16C7E039-4075-29BB-4C8E-6E185D937351}"/>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31869077-5437-4814-1C02-234B18F54EEB}"/>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403046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b="1"/>
              <a:t>Adopt or create a technology that allows for real-time tracking of the infrastructure and interfaces that may affect the EHR</a:t>
            </a:r>
          </a:p>
          <a:p>
            <a:pPr marL="457200" indent="-457200">
              <a:buAutoNum type="arabicPeriod"/>
            </a:pPr>
            <a:r>
              <a:rPr lang="en-US">
                <a:solidFill>
                  <a:schemeClr val="bg1">
                    <a:lumMod val="75000"/>
                  </a:schemeClr>
                </a:solidFill>
              </a:rPr>
              <a:t>Adopt best practices for initial education of end-users</a:t>
            </a:r>
          </a:p>
          <a:p>
            <a:pPr marL="914400" lvl="1" indent="-457200">
              <a:buAutoNum type="alphaLcPeriod"/>
            </a:pPr>
            <a:r>
              <a:rPr lang="en-US">
                <a:solidFill>
                  <a:schemeClr val="bg1">
                    <a:lumMod val="75000"/>
                  </a:schemeClr>
                </a:solidFill>
              </a:rPr>
              <a:t>Teach to end-user workflows</a:t>
            </a:r>
          </a:p>
          <a:p>
            <a:pPr marL="914400" lvl="1" indent="-457200">
              <a:buFont typeface="Arial" panose="020B0604020202020204" pitchFamily="34" charset="0"/>
              <a:buAutoNum type="alphaLcPeriod"/>
            </a:pPr>
            <a:r>
              <a:rPr lang="en-US">
                <a:solidFill>
                  <a:schemeClr val="bg1">
                    <a:lumMod val="75000"/>
                  </a:schemeClr>
                </a:solidFill>
              </a:rPr>
              <a:t>Have 8–10 hours before go-live</a:t>
            </a:r>
          </a:p>
          <a:p>
            <a:pPr marL="914400" lvl="1" indent="-457200">
              <a:buFont typeface="Arial" panose="020B0604020202020204" pitchFamily="34" charset="0"/>
              <a:buAutoNum type="alphaLcPeriod"/>
            </a:pPr>
            <a:r>
              <a:rPr lang="en-US">
                <a:solidFill>
                  <a:schemeClr val="bg1">
                    <a:lumMod val="75000"/>
                  </a:schemeClr>
                </a:solidFill>
              </a:rPr>
              <a:t>A portion should be simulated or live</a:t>
            </a:r>
          </a:p>
          <a:p>
            <a:pPr marL="457200" indent="-457200">
              <a:buFont typeface="+mj-lt"/>
              <a:buAutoNum type="arabicPeriod"/>
            </a:pPr>
            <a:r>
              <a:rPr lang="en-US">
                <a:solidFill>
                  <a:schemeClr val="bg1">
                    <a:lumMod val="75000"/>
                  </a:schemeClr>
                </a:solidFill>
              </a:rPr>
              <a:t>Reboot education for VISN 10 and VISN 20</a:t>
            </a:r>
          </a:p>
          <a:p>
            <a:pPr marL="457200" indent="-457200">
              <a:buFont typeface="+mj-lt"/>
              <a:buAutoNum type="arabicPeriod"/>
            </a:pPr>
            <a:r>
              <a:rPr lang="en-US">
                <a:solidFill>
                  <a:schemeClr val="bg1">
                    <a:lumMod val="75000"/>
                  </a:schemeClr>
                </a:solidFill>
              </a:rPr>
              <a:t>Improve communication channels for changes and decision-making</a:t>
            </a:r>
          </a:p>
          <a:p>
            <a:pPr marL="914400" lvl="1" indent="-457200">
              <a:buAutoNum type="alphaLcPeriod"/>
            </a:pPr>
            <a:r>
              <a:rPr lang="en-US">
                <a:solidFill>
                  <a:schemeClr val="bg1">
                    <a:lumMod val="75000"/>
                  </a:schemeClr>
                </a:solidFill>
              </a:rPr>
              <a:t>Have a fast track for quick fixes</a:t>
            </a:r>
          </a:p>
          <a:p>
            <a:pPr marL="914400" lvl="1" indent="-457200">
              <a:buAutoNum type="alphaLcPeriod"/>
            </a:pPr>
            <a:r>
              <a:rPr lang="en-US">
                <a:solidFill>
                  <a:schemeClr val="bg1">
                    <a:lumMod val="75000"/>
                  </a:schemeClr>
                </a:solidFill>
              </a:rPr>
              <a:t>Ensure all end-users understand pathways</a:t>
            </a:r>
          </a:p>
          <a:p>
            <a:pPr marL="914400" lvl="1" indent="-457200">
              <a:buAutoNum type="alphaLcPeriod"/>
            </a:pPr>
            <a:r>
              <a:rPr lang="en-US">
                <a:solidFill>
                  <a:schemeClr val="bg1">
                    <a:lumMod val="75000"/>
                  </a:schemeClr>
                </a:solidFill>
              </a:rPr>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306440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90380F-7F54-7408-DD27-D8F6F24BDA57}"/>
              </a:ext>
            </a:extLst>
          </p:cNvPr>
          <p:cNvPicPr>
            <a:picLocks noGrp="1" noChangeAspect="1"/>
          </p:cNvPicPr>
          <p:nvPr>
            <p:ph idx="1"/>
          </p:nvPr>
        </p:nvPicPr>
        <p:blipFill>
          <a:blip r:embed="rId3"/>
          <a:stretch>
            <a:fillRect/>
          </a:stretch>
        </p:blipFill>
        <p:spPr>
          <a:xfrm>
            <a:off x="519900" y="1763486"/>
            <a:ext cx="10569412" cy="3984172"/>
          </a:xfrm>
        </p:spPr>
      </p:pic>
      <p:sp>
        <p:nvSpPr>
          <p:cNvPr id="3" name="Title 2">
            <a:extLst>
              <a:ext uri="{FF2B5EF4-FFF2-40B4-BE49-F238E27FC236}">
                <a16:creationId xmlns:a16="http://schemas.microsoft.com/office/drawing/2014/main" id="{9CAA85D6-73C5-503C-EA41-62292CF03809}"/>
              </a:ext>
            </a:extLst>
          </p:cNvPr>
          <p:cNvSpPr>
            <a:spLocks noGrp="1"/>
          </p:cNvSpPr>
          <p:nvPr>
            <p:ph type="title"/>
          </p:nvPr>
        </p:nvSpPr>
        <p:spPr/>
        <p:txBody>
          <a:bodyPr>
            <a:normAutofit fontScale="90000"/>
          </a:bodyPr>
          <a:lstStyle/>
          <a:p>
            <a:r>
              <a:rPr lang="en-US"/>
              <a:t>Speed of system and reliability are foundational to overall EHR experience</a:t>
            </a:r>
          </a:p>
        </p:txBody>
      </p:sp>
      <p:sp>
        <p:nvSpPr>
          <p:cNvPr id="6" name="TextBox 5">
            <a:extLst>
              <a:ext uri="{FF2B5EF4-FFF2-40B4-BE49-F238E27FC236}">
                <a16:creationId xmlns:a16="http://schemas.microsoft.com/office/drawing/2014/main" id="{3A0E6315-D1FF-69EB-6512-FDE95D8D0960}"/>
              </a:ext>
            </a:extLst>
          </p:cNvPr>
          <p:cNvSpPr txBox="1"/>
          <p:nvPr/>
        </p:nvSpPr>
        <p:spPr>
          <a:xfrm>
            <a:off x="7492481" y="6238274"/>
            <a:ext cx="3331029" cy="307777"/>
          </a:xfrm>
          <a:prstGeom prst="rect">
            <a:avLst/>
          </a:prstGeom>
          <a:noFill/>
        </p:spPr>
        <p:txBody>
          <a:bodyPr wrap="square">
            <a:spAutoFit/>
          </a:bodyPr>
          <a:lstStyle/>
          <a:p>
            <a:r>
              <a:rPr lang="en-US" sz="1400" b="1">
                <a:solidFill>
                  <a:schemeClr val="tx1">
                    <a:lumMod val="50000"/>
                    <a:lumOff val="50000"/>
                  </a:schemeClr>
                </a:solidFill>
                <a:latin typeface="+mj-lt"/>
              </a:rPr>
              <a:t>Arch Collaborative Findings (excludes VHA)</a:t>
            </a:r>
            <a:endParaRPr lang="en-US" sz="1400" b="1">
              <a:latin typeface="+mj-lt"/>
            </a:endParaRPr>
          </a:p>
        </p:txBody>
      </p:sp>
    </p:spTree>
    <p:extLst>
      <p:ext uri="{BB962C8B-B14F-4D97-AF65-F5344CB8AC3E}">
        <p14:creationId xmlns:p14="http://schemas.microsoft.com/office/powerpoint/2010/main" val="415442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F080F-CCF4-F856-0C7A-3B91CCDA1A82}"/>
              </a:ext>
            </a:extLst>
          </p:cNvPr>
          <p:cNvPicPr>
            <a:picLocks noChangeAspect="1"/>
          </p:cNvPicPr>
          <p:nvPr/>
        </p:nvPicPr>
        <p:blipFill>
          <a:blip r:embed="rId3"/>
          <a:stretch>
            <a:fillRect/>
          </a:stretch>
        </p:blipFill>
        <p:spPr>
          <a:xfrm>
            <a:off x="0" y="225291"/>
            <a:ext cx="11511815" cy="6049951"/>
          </a:xfrm>
          <a:prstGeom prst="rect">
            <a:avLst/>
          </a:prstGeom>
        </p:spPr>
      </p:pic>
      <p:pic>
        <p:nvPicPr>
          <p:cNvPr id="5" name="Picture 4">
            <a:extLst>
              <a:ext uri="{FF2B5EF4-FFF2-40B4-BE49-F238E27FC236}">
                <a16:creationId xmlns:a16="http://schemas.microsoft.com/office/drawing/2014/main" id="{8B244CF2-D24D-0116-FE8D-366DFA8CC3A3}"/>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8EA7FC18-2504-27AA-A77D-E55698F9CAD8}"/>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B4F5A801-C5FA-EAF6-42EE-D3E27EC656FD}"/>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52B20B60-8F0F-BDE7-06D3-CD51F54C6F7A}"/>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7E9DF815-053E-C4F6-C168-9E22958CF989}"/>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17421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A10B8D-039C-5D29-E3CC-012244406115}"/>
              </a:ext>
            </a:extLst>
          </p:cNvPr>
          <p:cNvSpPr>
            <a:spLocks noGrp="1"/>
          </p:cNvSpPr>
          <p:nvPr>
            <p:ph idx="1"/>
          </p:nvPr>
        </p:nvSpPr>
        <p:spPr/>
        <p:txBody>
          <a:bodyPr>
            <a:normAutofit/>
          </a:bodyPr>
          <a:lstStyle/>
          <a:p>
            <a:pPr marL="0" indent="0">
              <a:buNone/>
            </a:pPr>
            <a:r>
              <a:rPr lang="en-US" sz="3200" dirty="0"/>
              <a:t>“I complete similar tasks daily.  Cerner takes </a:t>
            </a:r>
            <a:r>
              <a:rPr lang="en-US" sz="3200" dirty="0">
                <a:solidFill>
                  <a:srgbClr val="FF0000"/>
                </a:solidFill>
              </a:rPr>
              <a:t>twice as long</a:t>
            </a:r>
            <a:r>
              <a:rPr lang="en-US" sz="3200" dirty="0"/>
              <a:t> as CPRS to complete the same tasks.  Therefore, </a:t>
            </a:r>
            <a:r>
              <a:rPr lang="en-US" sz="3200" dirty="0">
                <a:solidFill>
                  <a:srgbClr val="FF0000"/>
                </a:solidFill>
              </a:rPr>
              <a:t>all day</a:t>
            </a:r>
            <a:r>
              <a:rPr lang="en-US" sz="3200" dirty="0"/>
              <a:t>, I am trying to speed through triage calls, prescription processing, etc., to </a:t>
            </a:r>
            <a:r>
              <a:rPr lang="en-US" sz="3200" dirty="0">
                <a:solidFill>
                  <a:srgbClr val="FF0000"/>
                </a:solidFill>
              </a:rPr>
              <a:t>make up for the hours lost</a:t>
            </a:r>
            <a:r>
              <a:rPr lang="en-US" sz="3200" dirty="0"/>
              <a:t> to CERNER inefficiency.  Employee and veteran stress increases due to MY VA Health access and </a:t>
            </a:r>
            <a:r>
              <a:rPr lang="en-US" sz="3200" dirty="0">
                <a:solidFill>
                  <a:srgbClr val="FF0000"/>
                </a:solidFill>
              </a:rPr>
              <a:t>inefficiency</a:t>
            </a:r>
            <a:r>
              <a:rPr lang="en-US" sz="3200" dirty="0"/>
              <a:t>.  Veteran's attitude since CERNER more negative, increasing VA employee bullying by veterans to complete needed triage and healthcare duties.” – Nurse at Richland VA Clinic</a:t>
            </a:r>
          </a:p>
        </p:txBody>
      </p:sp>
      <p:sp>
        <p:nvSpPr>
          <p:cNvPr id="3" name="Title 2">
            <a:extLst>
              <a:ext uri="{FF2B5EF4-FFF2-40B4-BE49-F238E27FC236}">
                <a16:creationId xmlns:a16="http://schemas.microsoft.com/office/drawing/2014/main" id="{C2D467E7-08B6-79C1-6DAF-D3F8779BBFE7}"/>
              </a:ext>
            </a:extLst>
          </p:cNvPr>
          <p:cNvSpPr>
            <a:spLocks noGrp="1"/>
          </p:cNvSpPr>
          <p:nvPr>
            <p:ph type="title"/>
          </p:nvPr>
        </p:nvSpPr>
        <p:spPr/>
        <p:txBody>
          <a:bodyPr/>
          <a:lstStyle/>
          <a:p>
            <a:r>
              <a:rPr lang="en-US"/>
              <a:t>Speed of system is key to driving efficiency</a:t>
            </a:r>
          </a:p>
        </p:txBody>
      </p:sp>
    </p:spTree>
    <p:extLst>
      <p:ext uri="{BB962C8B-B14F-4D97-AF65-F5344CB8AC3E}">
        <p14:creationId xmlns:p14="http://schemas.microsoft.com/office/powerpoint/2010/main" val="354141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65698-29E0-9B0B-C49E-9E1C820A6AD1}"/>
              </a:ext>
            </a:extLst>
          </p:cNvPr>
          <p:cNvPicPr>
            <a:picLocks noChangeAspect="1"/>
          </p:cNvPicPr>
          <p:nvPr/>
        </p:nvPicPr>
        <p:blipFill>
          <a:blip r:embed="rId3"/>
          <a:stretch>
            <a:fillRect/>
          </a:stretch>
        </p:blipFill>
        <p:spPr>
          <a:xfrm>
            <a:off x="0" y="225292"/>
            <a:ext cx="11540691" cy="6065126"/>
          </a:xfrm>
          <a:prstGeom prst="rect">
            <a:avLst/>
          </a:prstGeom>
        </p:spPr>
      </p:pic>
      <p:pic>
        <p:nvPicPr>
          <p:cNvPr id="5" name="Picture 4">
            <a:extLst>
              <a:ext uri="{FF2B5EF4-FFF2-40B4-BE49-F238E27FC236}">
                <a16:creationId xmlns:a16="http://schemas.microsoft.com/office/drawing/2014/main" id="{CE6CFFEC-A9E2-F959-A743-865D1738928A}"/>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85E68B5F-8791-6F6D-238A-3B3EB68E78CF}"/>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6702C476-9120-9D31-FA66-70B1A7E6F761}"/>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EF65A866-40DA-E7EF-C506-4A9476EB27EA}"/>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A0070565-8098-03AA-7648-1DAB3E1228EF}"/>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523634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380948-D689-10EC-B73C-BA00F2A12636}"/>
              </a:ext>
            </a:extLst>
          </p:cNvPr>
          <p:cNvPicPr>
            <a:picLocks noChangeAspect="1"/>
          </p:cNvPicPr>
          <p:nvPr/>
        </p:nvPicPr>
        <p:blipFill>
          <a:blip r:embed="rId3"/>
          <a:stretch>
            <a:fillRect/>
          </a:stretch>
        </p:blipFill>
        <p:spPr>
          <a:xfrm>
            <a:off x="0" y="225291"/>
            <a:ext cx="11608067" cy="6100535"/>
          </a:xfrm>
          <a:prstGeom prst="rect">
            <a:avLst/>
          </a:prstGeom>
        </p:spPr>
      </p:pic>
      <p:pic>
        <p:nvPicPr>
          <p:cNvPr id="5" name="Picture 4">
            <a:extLst>
              <a:ext uri="{FF2B5EF4-FFF2-40B4-BE49-F238E27FC236}">
                <a16:creationId xmlns:a16="http://schemas.microsoft.com/office/drawing/2014/main" id="{F37F91FE-BC6D-CD91-FD20-C2E2ED5FF87E}"/>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27EA1396-1ACA-F15D-BE78-CA08660D38B2}"/>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BE1AC394-AB69-C130-3084-92A309C57DF8}"/>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AA401BC5-A8FF-3951-359B-AD4DC70E6335}"/>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B62EC6D2-C7B1-34B5-11D3-5234A5486D11}"/>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388802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21FBAC-6CE5-E389-0970-86CBB3C7C547}"/>
              </a:ext>
            </a:extLst>
          </p:cNvPr>
          <p:cNvSpPr>
            <a:spLocks noGrp="1"/>
          </p:cNvSpPr>
          <p:nvPr>
            <p:ph idx="1"/>
          </p:nvPr>
        </p:nvSpPr>
        <p:spPr/>
        <p:txBody>
          <a:bodyPr/>
          <a:lstStyle/>
          <a:p>
            <a:pPr marL="457200" indent="-457200">
              <a:buFont typeface="+mj-lt"/>
              <a:buAutoNum type="arabicPeriod"/>
            </a:pPr>
            <a:endParaRPr lang="en-US"/>
          </a:p>
          <a:p>
            <a:pPr marL="457200" indent="-457200">
              <a:buFont typeface="+mj-lt"/>
              <a:buAutoNum type="arabicPeriod"/>
            </a:pPr>
            <a:endParaRPr lang="en-US"/>
          </a:p>
        </p:txBody>
      </p:sp>
      <p:sp>
        <p:nvSpPr>
          <p:cNvPr id="3" name="Title 2">
            <a:extLst>
              <a:ext uri="{FF2B5EF4-FFF2-40B4-BE49-F238E27FC236}">
                <a16:creationId xmlns:a16="http://schemas.microsoft.com/office/drawing/2014/main" id="{B22420F0-E93E-489E-B8D3-5C0E25E8F0C0}"/>
              </a:ext>
            </a:extLst>
          </p:cNvPr>
          <p:cNvSpPr>
            <a:spLocks noGrp="1"/>
          </p:cNvSpPr>
          <p:nvPr>
            <p:ph type="title"/>
          </p:nvPr>
        </p:nvSpPr>
        <p:spPr/>
        <p:txBody>
          <a:bodyPr/>
          <a:lstStyle/>
          <a:p>
            <a:r>
              <a:rPr lang="en-US"/>
              <a:t>Key Findings: KLAS Study of VHA Cerner Experience</a:t>
            </a:r>
          </a:p>
        </p:txBody>
      </p:sp>
      <p:sp>
        <p:nvSpPr>
          <p:cNvPr id="5" name="TextBox 4">
            <a:extLst>
              <a:ext uri="{FF2B5EF4-FFF2-40B4-BE49-F238E27FC236}">
                <a16:creationId xmlns:a16="http://schemas.microsoft.com/office/drawing/2014/main" id="{A9796267-0B3E-EAA8-0D08-43720403FF43}"/>
              </a:ext>
            </a:extLst>
          </p:cNvPr>
          <p:cNvSpPr txBox="1"/>
          <p:nvPr/>
        </p:nvSpPr>
        <p:spPr>
          <a:xfrm>
            <a:off x="827314" y="1663338"/>
            <a:ext cx="10877006" cy="3970318"/>
          </a:xfrm>
          <a:prstGeom prst="rect">
            <a:avLst/>
          </a:prstGeom>
          <a:noFill/>
        </p:spPr>
        <p:txBody>
          <a:bodyPr wrap="square">
            <a:spAutoFit/>
          </a:bodyPr>
          <a:lstStyle/>
          <a:p>
            <a:pPr marL="342900" marR="0" indent="-342900" algn="l">
              <a:spcBef>
                <a:spcPts val="0"/>
              </a:spcBef>
              <a:spcAft>
                <a:spcPts val="0"/>
              </a:spcAft>
              <a:buFont typeface="+mj-lt"/>
              <a:buAutoNum type="arabicPeriod"/>
            </a:pPr>
            <a:r>
              <a:rPr lang="en-US" b="1" i="0">
                <a:solidFill>
                  <a:srgbClr val="000000"/>
                </a:solidFill>
                <a:effectLst/>
              </a:rPr>
              <a:t>Significant Challenges:</a:t>
            </a:r>
            <a:r>
              <a:rPr lang="en-US" b="0" i="0">
                <a:solidFill>
                  <a:srgbClr val="000000"/>
                </a:solidFill>
                <a:effectLst/>
              </a:rPr>
              <a:t> KLAS has measured EHR experience in 280 organizations around the world. VHA Cerner currently has the lowest EHR experience score of any organization measured.  Feedback from clinicians indicates that these challenges are stemming from two main causes:</a:t>
            </a:r>
          </a:p>
          <a:p>
            <a:pPr marL="800100" marR="0" lvl="1" indent="-342900" algn="l">
              <a:spcBef>
                <a:spcPts val="0"/>
              </a:spcBef>
              <a:spcAft>
                <a:spcPts val="0"/>
              </a:spcAft>
              <a:buAutoNum type="alphaLcPeriod"/>
            </a:pPr>
            <a:r>
              <a:rPr lang="en-US" b="1" i="0">
                <a:solidFill>
                  <a:srgbClr val="000000"/>
                </a:solidFill>
                <a:effectLst/>
              </a:rPr>
              <a:t>System Response Time and Reliability:</a:t>
            </a:r>
            <a:r>
              <a:rPr lang="en-US" b="0" i="0">
                <a:solidFill>
                  <a:srgbClr val="000000"/>
                </a:solidFill>
                <a:effectLst/>
              </a:rPr>
              <a:t> Many cite time spent, speed, and slowness among their top requested fixes. KLAS research indicates that no EHR can be successful without strong response time and reliability.</a:t>
            </a:r>
          </a:p>
          <a:p>
            <a:pPr marL="800100" marR="0" lvl="1" indent="-342900" algn="l">
              <a:spcBef>
                <a:spcPts val="0"/>
              </a:spcBef>
              <a:spcAft>
                <a:spcPts val="0"/>
              </a:spcAft>
              <a:buAutoNum type="alphaLcPeriod"/>
            </a:pPr>
            <a:r>
              <a:rPr lang="en-US" b="1" i="0">
                <a:solidFill>
                  <a:srgbClr val="000000"/>
                </a:solidFill>
                <a:effectLst/>
              </a:rPr>
              <a:t>Poor EHR Training:</a:t>
            </a:r>
            <a:r>
              <a:rPr lang="en-US" b="0" i="0">
                <a:solidFill>
                  <a:srgbClr val="000000"/>
                </a:solidFill>
                <a:effectLst/>
              </a:rPr>
              <a:t> Many felt the initial education was inadequate or “useless”. Follow-up education and tip sheets haven’t covered the gaps. KLAS research indicates that organization which invest heavily in strong training see significant rewards. This will be required for VHA to be successful.</a:t>
            </a:r>
          </a:p>
          <a:p>
            <a:pPr marL="342900" marR="0" indent="-342900" algn="l">
              <a:spcBef>
                <a:spcPts val="0"/>
              </a:spcBef>
              <a:spcAft>
                <a:spcPts val="0"/>
              </a:spcAft>
              <a:buFont typeface="+mj-lt"/>
              <a:buAutoNum type="arabicPeriod"/>
            </a:pPr>
            <a:endParaRPr lang="en-US" b="1" i="0">
              <a:solidFill>
                <a:srgbClr val="000000"/>
              </a:solidFill>
              <a:effectLst/>
            </a:endParaRPr>
          </a:p>
          <a:p>
            <a:pPr marL="342900" marR="0" indent="-342900" algn="l">
              <a:spcBef>
                <a:spcPts val="0"/>
              </a:spcBef>
              <a:spcAft>
                <a:spcPts val="0"/>
              </a:spcAft>
              <a:buFont typeface="+mj-lt"/>
              <a:buAutoNum type="arabicPeriod"/>
            </a:pPr>
            <a:r>
              <a:rPr lang="en-US" b="1" i="0">
                <a:solidFill>
                  <a:srgbClr val="000000"/>
                </a:solidFill>
                <a:effectLst/>
              </a:rPr>
              <a:t>Opportunities to Improve Current Cerner System:</a:t>
            </a:r>
            <a:r>
              <a:rPr lang="en-US" b="0" i="0">
                <a:solidFill>
                  <a:srgbClr val="000000"/>
                </a:solidFill>
                <a:effectLst/>
              </a:rPr>
              <a:t> The Cerner EHR is a far stronger product than what has been implemented to date. KLAS has measured 55 organizations utilizing Cerner since 2017—VHA Cerner is the lowest performing Cerner site measured. Fixing stability and response challenges, adopting best practices, and investing heavier into go-live training can all drive dramatic improvements.</a:t>
            </a:r>
          </a:p>
        </p:txBody>
      </p:sp>
    </p:spTree>
    <p:extLst>
      <p:ext uri="{BB962C8B-B14F-4D97-AF65-F5344CB8AC3E}">
        <p14:creationId xmlns:p14="http://schemas.microsoft.com/office/powerpoint/2010/main" val="4012357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079AD-CA30-17B5-95BC-98640B9EC6EB}"/>
              </a:ext>
            </a:extLst>
          </p:cNvPr>
          <p:cNvPicPr>
            <a:picLocks noChangeAspect="1"/>
          </p:cNvPicPr>
          <p:nvPr/>
        </p:nvPicPr>
        <p:blipFill>
          <a:blip r:embed="rId3"/>
          <a:stretch>
            <a:fillRect/>
          </a:stretch>
        </p:blipFill>
        <p:spPr>
          <a:xfrm>
            <a:off x="0" y="225292"/>
            <a:ext cx="11454063" cy="6019600"/>
          </a:xfrm>
          <a:prstGeom prst="rect">
            <a:avLst/>
          </a:prstGeom>
        </p:spPr>
      </p:pic>
      <p:pic>
        <p:nvPicPr>
          <p:cNvPr id="5" name="Picture 4">
            <a:extLst>
              <a:ext uri="{FF2B5EF4-FFF2-40B4-BE49-F238E27FC236}">
                <a16:creationId xmlns:a16="http://schemas.microsoft.com/office/drawing/2014/main" id="{8F982D45-5F6D-C8FA-48D8-D7D9D9D40FF3}"/>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33FC5351-EE48-4FA1-BE79-3C139C1A163A}"/>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C9150A26-CBAC-4A1F-149E-2B38D20D8475}"/>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514DFD39-F067-C90A-9B64-2CD8C1C84676}"/>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8BC94ED3-BE3D-BFB2-99E9-31CE7071233C}"/>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22007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40EB0A-146B-63A1-712E-3055DA317A57}"/>
              </a:ext>
            </a:extLst>
          </p:cNvPr>
          <p:cNvSpPr>
            <a:spLocks noGrp="1"/>
          </p:cNvSpPr>
          <p:nvPr>
            <p:ph type="title"/>
          </p:nvPr>
        </p:nvSpPr>
        <p:spPr/>
        <p:txBody>
          <a:bodyPr/>
          <a:lstStyle/>
          <a:p>
            <a:r>
              <a:rPr lang="en-US"/>
              <a:t>Context of training timeframes </a:t>
            </a:r>
          </a:p>
        </p:txBody>
      </p:sp>
      <p:graphicFrame>
        <p:nvGraphicFramePr>
          <p:cNvPr id="4" name="Table 3">
            <a:extLst>
              <a:ext uri="{FF2B5EF4-FFF2-40B4-BE49-F238E27FC236}">
                <a16:creationId xmlns:a16="http://schemas.microsoft.com/office/drawing/2014/main" id="{476114BC-B57A-7304-3137-CD19042B0FF9}"/>
              </a:ext>
            </a:extLst>
          </p:cNvPr>
          <p:cNvGraphicFramePr>
            <a:graphicFrameLocks noGrp="1"/>
          </p:cNvGraphicFramePr>
          <p:nvPr>
            <p:extLst>
              <p:ext uri="{D42A27DB-BD31-4B8C-83A1-F6EECF244321}">
                <p14:modId xmlns:p14="http://schemas.microsoft.com/office/powerpoint/2010/main" val="22973967"/>
              </p:ext>
            </p:extLst>
          </p:nvPr>
        </p:nvGraphicFramePr>
        <p:xfrm>
          <a:off x="651781" y="1391171"/>
          <a:ext cx="10138140" cy="4863573"/>
        </p:xfrm>
        <a:graphic>
          <a:graphicData uri="http://schemas.openxmlformats.org/drawingml/2006/table">
            <a:tbl>
              <a:tblPr/>
              <a:tblGrid>
                <a:gridCol w="3379380">
                  <a:extLst>
                    <a:ext uri="{9D8B030D-6E8A-4147-A177-3AD203B41FA5}">
                      <a16:colId xmlns:a16="http://schemas.microsoft.com/office/drawing/2014/main" val="1500185332"/>
                    </a:ext>
                  </a:extLst>
                </a:gridCol>
                <a:gridCol w="3379380">
                  <a:extLst>
                    <a:ext uri="{9D8B030D-6E8A-4147-A177-3AD203B41FA5}">
                      <a16:colId xmlns:a16="http://schemas.microsoft.com/office/drawing/2014/main" val="1339781244"/>
                    </a:ext>
                  </a:extLst>
                </a:gridCol>
                <a:gridCol w="3379380">
                  <a:extLst>
                    <a:ext uri="{9D8B030D-6E8A-4147-A177-3AD203B41FA5}">
                      <a16:colId xmlns:a16="http://schemas.microsoft.com/office/drawing/2014/main" val="1776439870"/>
                    </a:ext>
                  </a:extLst>
                </a:gridCol>
              </a:tblGrid>
              <a:tr h="365741">
                <a:tc>
                  <a:txBody>
                    <a:bodyPr/>
                    <a:lstStyle/>
                    <a:p>
                      <a:pPr marL="0" marR="0" algn="ctr">
                        <a:spcBef>
                          <a:spcPts val="0"/>
                        </a:spcBef>
                        <a:spcAft>
                          <a:spcPts val="0"/>
                        </a:spcAft>
                      </a:pPr>
                      <a:r>
                        <a:rPr lang="en-US" sz="1050" b="1">
                          <a:solidFill>
                            <a:srgbClr val="242424"/>
                          </a:solidFill>
                          <a:effectLst/>
                          <a:latin typeface="Segoe UI" panose="020B0502040204020203" pitchFamily="34" charset="0"/>
                        </a:rPr>
                        <a:t>Site</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050" b="1">
                          <a:solidFill>
                            <a:srgbClr val="242424"/>
                          </a:solidFill>
                          <a:effectLst/>
                          <a:latin typeface="Segoe UI" panose="020B0502040204020203" pitchFamily="34" charset="0"/>
                        </a:rPr>
                        <a:t>Super User Training</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050" b="1">
                          <a:solidFill>
                            <a:srgbClr val="242424"/>
                          </a:solidFill>
                          <a:effectLst/>
                          <a:latin typeface="Segoe UI" panose="020B0502040204020203" pitchFamily="34" charset="0"/>
                        </a:rPr>
                        <a:t>End User Training</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276053132"/>
                  </a:ext>
                </a:extLst>
              </a:tr>
              <a:tr h="381304">
                <a:tc>
                  <a:txBody>
                    <a:bodyPr/>
                    <a:lstStyle/>
                    <a:p>
                      <a:pPr marL="0" marR="0" algn="ctr">
                        <a:spcBef>
                          <a:spcPts val="0"/>
                        </a:spcBef>
                        <a:spcAft>
                          <a:spcPts val="0"/>
                        </a:spcAft>
                      </a:pPr>
                      <a:r>
                        <a:rPr lang="en-US" sz="1100">
                          <a:solidFill>
                            <a:srgbClr val="242424"/>
                          </a:solidFill>
                          <a:effectLst/>
                          <a:latin typeface="Segoe UI" panose="020B0502040204020203" pitchFamily="34" charset="0"/>
                        </a:rPr>
                        <a:t>Columbus CSS</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2/10/20 – 2/28/20</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7/13/20 – 8/5/20</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27865639"/>
                  </a:ext>
                </a:extLst>
              </a:tr>
              <a:tr h="381304">
                <a:tc rowSpan="2">
                  <a:txBody>
                    <a:bodyPr/>
                    <a:lstStyle/>
                    <a:p>
                      <a:pPr marL="0" marR="0" algn="ctr">
                        <a:spcBef>
                          <a:spcPts val="0"/>
                        </a:spcBef>
                        <a:spcAft>
                          <a:spcPts val="0"/>
                        </a:spcAft>
                      </a:pPr>
                      <a:r>
                        <a:rPr lang="en-US" sz="1100">
                          <a:solidFill>
                            <a:srgbClr val="242424"/>
                          </a:solidFill>
                          <a:effectLst/>
                          <a:latin typeface="Segoe UI" panose="020B0502040204020203" pitchFamily="34" charset="0"/>
                        </a:rPr>
                        <a:t>Mann-Grandstaff</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8/10/20 – 8/21/20</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8/24/20 – 10/23/20</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033829447"/>
                  </a:ext>
                </a:extLst>
              </a:tr>
              <a:tr h="723700">
                <a:tc vMerge="1">
                  <a:txBody>
                    <a:bodyPr/>
                    <a:lstStyle/>
                    <a:p>
                      <a:endParaRPr lang="en-US"/>
                    </a:p>
                  </a:txBody>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No SUs for the CS2 release</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6/28/21 – 7/16/21</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89433197"/>
                  </a:ext>
                </a:extLst>
              </a:tr>
              <a:tr h="381304">
                <a:tc>
                  <a:txBody>
                    <a:bodyPr/>
                    <a:lstStyle/>
                    <a:p>
                      <a:pPr marL="0" marR="0" algn="ctr">
                        <a:spcBef>
                          <a:spcPts val="0"/>
                        </a:spcBef>
                        <a:spcAft>
                          <a:spcPts val="0"/>
                        </a:spcAft>
                      </a:pPr>
                      <a:r>
                        <a:rPr lang="en-US" sz="1100">
                          <a:solidFill>
                            <a:srgbClr val="242424"/>
                          </a:solidFill>
                          <a:effectLst/>
                          <a:latin typeface="Segoe UI" panose="020B0502040204020203" pitchFamily="34" charset="0"/>
                        </a:rPr>
                        <a:t>Walla Walla</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1/18/22 – 1/28/22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1/31/22 – 3/25/22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100765058"/>
                  </a:ext>
                </a:extLst>
              </a:tr>
              <a:tr h="381304">
                <a:tc rowSpan="2">
                  <a:txBody>
                    <a:bodyPr/>
                    <a:lstStyle/>
                    <a:p>
                      <a:pPr marL="0" marR="0" algn="ctr">
                        <a:spcBef>
                          <a:spcPts val="0"/>
                        </a:spcBef>
                        <a:spcAft>
                          <a:spcPts val="0"/>
                        </a:spcAft>
                      </a:pPr>
                      <a:r>
                        <a:rPr lang="en-US" sz="1100">
                          <a:solidFill>
                            <a:srgbClr val="242424"/>
                          </a:solidFill>
                          <a:effectLst/>
                          <a:latin typeface="Segoe UI" panose="020B0502040204020203" pitchFamily="34" charset="0"/>
                        </a:rPr>
                        <a:t>Columbus</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2/16/21 – 2/26/21</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2/22/21 – 4/23/21</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89427540"/>
                  </a:ext>
                </a:extLst>
              </a:tr>
              <a:tr h="381304">
                <a:tc vMerge="1">
                  <a:txBody>
                    <a:bodyPr/>
                    <a:lstStyle/>
                    <a:p>
                      <a:endParaRPr lang="en-US"/>
                    </a:p>
                  </a:txBody>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2/28/22 – 3/11/22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3/14/22 – 4/29/22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41364543"/>
                  </a:ext>
                </a:extLst>
              </a:tr>
              <a:tr h="381304">
                <a:tc>
                  <a:txBody>
                    <a:bodyPr/>
                    <a:lstStyle/>
                    <a:p>
                      <a:pPr marL="0" marR="0" algn="ctr">
                        <a:spcBef>
                          <a:spcPts val="0"/>
                        </a:spcBef>
                        <a:spcAft>
                          <a:spcPts val="0"/>
                        </a:spcAft>
                      </a:pPr>
                      <a:r>
                        <a:rPr lang="en-US" sz="1100">
                          <a:solidFill>
                            <a:srgbClr val="242424"/>
                          </a:solidFill>
                          <a:effectLst/>
                          <a:latin typeface="Segoe UI" panose="020B0502040204020203" pitchFamily="34" charset="0"/>
                        </a:rPr>
                        <a:t>Roseburg</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3/28/22 – 4/8/22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4/11/22 – 6/3/22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370383055"/>
                  </a:ext>
                </a:extLst>
              </a:tr>
              <a:tr h="381304">
                <a:tc>
                  <a:txBody>
                    <a:bodyPr/>
                    <a:lstStyle/>
                    <a:p>
                      <a:pPr marL="0" marR="0" algn="ctr">
                        <a:spcBef>
                          <a:spcPts val="0"/>
                        </a:spcBef>
                        <a:spcAft>
                          <a:spcPts val="0"/>
                        </a:spcAft>
                      </a:pPr>
                      <a:r>
                        <a:rPr lang="en-US" sz="1100">
                          <a:solidFill>
                            <a:srgbClr val="242424"/>
                          </a:solidFill>
                          <a:effectLst/>
                          <a:latin typeface="Segoe UI" panose="020B0502040204020203" pitchFamily="34" charset="0"/>
                        </a:rPr>
                        <a:t>White City</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3/28/22 – 4/8/22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4/11/22 – 6/10/22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01875151"/>
                  </a:ext>
                </a:extLst>
              </a:tr>
              <a:tr h="723700">
                <a:tc>
                  <a:txBody>
                    <a:bodyPr/>
                    <a:lstStyle/>
                    <a:p>
                      <a:pPr marL="0" marR="0" algn="ctr">
                        <a:spcBef>
                          <a:spcPts val="0"/>
                        </a:spcBef>
                        <a:spcAft>
                          <a:spcPts val="0"/>
                        </a:spcAft>
                      </a:pPr>
                      <a:r>
                        <a:rPr lang="en-US" sz="1100">
                          <a:solidFill>
                            <a:srgbClr val="242424"/>
                          </a:solidFill>
                          <a:effectLst/>
                          <a:latin typeface="Segoe UI" panose="020B0502040204020203" pitchFamily="34" charset="0"/>
                        </a:rPr>
                        <a:t>Boise</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4/11/22 – 4/22/22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4/25/22 – 6/24/22</a:t>
                      </a:r>
                      <a:br>
                        <a:rPr lang="en-US" sz="1100">
                          <a:solidFill>
                            <a:srgbClr val="242424"/>
                          </a:solidFill>
                          <a:effectLst/>
                          <a:latin typeface="Segoe UI" panose="020B0502040204020203" pitchFamily="34" charset="0"/>
                        </a:rPr>
                      </a:br>
                      <a:r>
                        <a:rPr lang="en-US" sz="1100">
                          <a:solidFill>
                            <a:srgbClr val="242424"/>
                          </a:solidFill>
                          <a:effectLst/>
                          <a:latin typeface="Segoe UI" panose="020B0502040204020203" pitchFamily="34" charset="0"/>
                        </a:rPr>
                        <a:t>7/14/22 – 7/20/22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340199409"/>
                  </a:ext>
                </a:extLst>
              </a:tr>
              <a:tr h="381304">
                <a:tc>
                  <a:txBody>
                    <a:bodyPr/>
                    <a:lstStyle/>
                    <a:p>
                      <a:pPr marL="0" marR="0" algn="ctr">
                        <a:spcBef>
                          <a:spcPts val="0"/>
                        </a:spcBef>
                        <a:spcAft>
                          <a:spcPts val="0"/>
                        </a:spcAft>
                      </a:pPr>
                      <a:r>
                        <a:rPr lang="en-US" sz="1100">
                          <a:solidFill>
                            <a:srgbClr val="242424"/>
                          </a:solidFill>
                          <a:effectLst/>
                          <a:latin typeface="Segoe UI" panose="020B0502040204020203" pitchFamily="34" charset="0"/>
                        </a:rPr>
                        <a:t>Puget Sound</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6/10/22 – 6/27/22</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100">
                          <a:solidFill>
                            <a:srgbClr val="242424"/>
                          </a:solidFill>
                          <a:effectLst/>
                          <a:latin typeface="Segoe UI" panose="020B0502040204020203" pitchFamily="34" charset="0"/>
                        </a:rPr>
                        <a:t>N/A</a:t>
                      </a:r>
                      <a:endParaRPr lang="en-US" sz="1100">
                        <a:effectLst/>
                        <a:latin typeface="Calibri" panose="020F0502020204030204" pitchFamily="34" charset="0"/>
                      </a:endParaRPr>
                    </a:p>
                  </a:txBody>
                  <a:tcPr marL="9525" marR="9525" marT="9525" marB="9525">
                    <a:lnL w="38100" cap="flat" cmpd="sng" algn="ctr">
                      <a:solidFill>
                        <a:srgbClr val="D1D1D1"/>
                      </a:solidFill>
                      <a:prstDash val="solid"/>
                      <a:round/>
                      <a:headEnd type="none" w="med" len="med"/>
                      <a:tailEnd type="none" w="med" len="med"/>
                    </a:lnL>
                    <a:lnR w="38100" cap="flat" cmpd="sng" algn="ctr">
                      <a:solidFill>
                        <a:srgbClr val="D1D1D1"/>
                      </a:solidFill>
                      <a:prstDash val="solid"/>
                      <a:round/>
                      <a:headEnd type="none" w="med" len="med"/>
                      <a:tailEnd type="none" w="med" len="med"/>
                    </a:lnR>
                    <a:lnT w="38100" cap="flat" cmpd="sng" algn="ctr">
                      <a:solidFill>
                        <a:srgbClr val="D1D1D1"/>
                      </a:solidFill>
                      <a:prstDash val="solid"/>
                      <a:round/>
                      <a:headEnd type="none" w="med" len="med"/>
                      <a:tailEnd type="none" w="med" len="med"/>
                    </a:lnT>
                    <a:lnB w="381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56782191"/>
                  </a:ext>
                </a:extLst>
              </a:tr>
            </a:tbl>
          </a:graphicData>
        </a:graphic>
      </p:graphicFrame>
      <p:sp>
        <p:nvSpPr>
          <p:cNvPr id="5" name="Rectangle 1">
            <a:extLst>
              <a:ext uri="{FF2B5EF4-FFF2-40B4-BE49-F238E27FC236}">
                <a16:creationId xmlns:a16="http://schemas.microsoft.com/office/drawing/2014/main" id="{02708395-307E-6896-547D-306E9370DB93}"/>
              </a:ext>
            </a:extLst>
          </p:cNvPr>
          <p:cNvSpPr>
            <a:spLocks noChangeArrowheads="1"/>
          </p:cNvSpPr>
          <p:nvPr/>
        </p:nvSpPr>
        <p:spPr bwMode="auto">
          <a:xfrm>
            <a:off x="3987800" y="2811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1943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173256" y="1511166"/>
            <a:ext cx="11661556" cy="11261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650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AD1CB-4E74-4670-AD57-88551D2B1EE2}"/>
              </a:ext>
            </a:extLst>
          </p:cNvPr>
          <p:cNvSpPr txBox="1"/>
          <p:nvPr/>
        </p:nvSpPr>
        <p:spPr>
          <a:xfrm>
            <a:off x="862148" y="1097280"/>
            <a:ext cx="10110651" cy="4524315"/>
          </a:xfrm>
          <a:prstGeom prst="rect">
            <a:avLst/>
          </a:prstGeom>
          <a:noFill/>
        </p:spPr>
        <p:txBody>
          <a:bodyPr wrap="square">
            <a:spAutoFit/>
          </a:bodyPr>
          <a:lstStyle/>
          <a:p>
            <a:r>
              <a:rPr lang="en-US" sz="2400"/>
              <a:t>“In Columbus, we had training twice.  We provided feedback after the first set of training yet </a:t>
            </a:r>
            <a:r>
              <a:rPr lang="en-US" sz="2400">
                <a:solidFill>
                  <a:srgbClr val="FF0000"/>
                </a:solidFill>
              </a:rPr>
              <a:t>found no differences to the 2nd set of training over a year later</a:t>
            </a:r>
            <a:r>
              <a:rPr lang="en-US" sz="2400"/>
              <a:t>.  The </a:t>
            </a:r>
            <a:r>
              <a:rPr lang="en-US" sz="2400">
                <a:solidFill>
                  <a:srgbClr val="FF0000"/>
                </a:solidFill>
              </a:rPr>
              <a:t>trainers didn't know the specialty </a:t>
            </a:r>
            <a:r>
              <a:rPr lang="en-US" sz="2400"/>
              <a:t>they were teaching and many of them also didn't know Cerner.  None of the trainers were able to answer any questions that were outside of the script they were given.  In the administrative scheduling courses, the </a:t>
            </a:r>
            <a:r>
              <a:rPr lang="en-US" sz="2400">
                <a:solidFill>
                  <a:srgbClr val="FF0000"/>
                </a:solidFill>
              </a:rPr>
              <a:t>students in the classes knew more than the trainers</a:t>
            </a:r>
            <a:r>
              <a:rPr lang="en-US" sz="2400"/>
              <a:t> (since we in Columbus were already using CSS).  It was shocking how little the trainers actually knew about Power Chart or Rev Cycle.  We had our super-users in each of the classes our staff members were in and in many cases, </a:t>
            </a:r>
            <a:r>
              <a:rPr lang="en-US" sz="2400">
                <a:solidFill>
                  <a:srgbClr val="FF0000"/>
                </a:solidFill>
              </a:rPr>
              <a:t>the super-users (VA employees) took over the training courses</a:t>
            </a:r>
            <a:r>
              <a:rPr lang="en-US" sz="2400"/>
              <a:t>.” – Physician at Chalmers P. Wylie Veterans Outpatient Clinic</a:t>
            </a:r>
          </a:p>
        </p:txBody>
      </p:sp>
    </p:spTree>
    <p:extLst>
      <p:ext uri="{BB962C8B-B14F-4D97-AF65-F5344CB8AC3E}">
        <p14:creationId xmlns:p14="http://schemas.microsoft.com/office/powerpoint/2010/main" val="3945457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0" y="3474720"/>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279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F6A6D-08F6-FD6F-6386-28490D964B65}"/>
              </a:ext>
            </a:extLst>
          </p:cNvPr>
          <p:cNvSpPr txBox="1"/>
          <p:nvPr/>
        </p:nvSpPr>
        <p:spPr>
          <a:xfrm>
            <a:off x="1227908" y="661853"/>
            <a:ext cx="9736183" cy="5262979"/>
          </a:xfrm>
          <a:prstGeom prst="rect">
            <a:avLst/>
          </a:prstGeom>
          <a:noFill/>
        </p:spPr>
        <p:txBody>
          <a:bodyPr wrap="square">
            <a:spAutoFit/>
          </a:bodyPr>
          <a:lstStyle/>
          <a:p>
            <a:r>
              <a:rPr lang="en-US" sz="2400"/>
              <a:t>“Training was as good as any I've had.  this system is my 6th EHR to learn (CHCS, AHLTA, </a:t>
            </a:r>
            <a:r>
              <a:rPr lang="en-US" sz="2400" err="1"/>
              <a:t>ExitCare</a:t>
            </a:r>
            <a:r>
              <a:rPr lang="en-US" sz="2400"/>
              <a:t>, EPIC, CPRS, CERNER) - all have had their rough edges, but CERNER has been the worst in needing reworks and system failures.  Usefully training providers really only occurs after the initial system log-on training when we </a:t>
            </a:r>
            <a:r>
              <a:rPr lang="en-US" sz="2400">
                <a:solidFill>
                  <a:srgbClr val="FF0000"/>
                </a:solidFill>
              </a:rPr>
              <a:t>learn by doing and asking each other what works and what doesn't</a:t>
            </a:r>
            <a:r>
              <a:rPr lang="en-US" sz="2400"/>
              <a:t>, that isn't unique to CERNER.  </a:t>
            </a:r>
            <a:r>
              <a:rPr lang="en-US" sz="2400">
                <a:solidFill>
                  <a:srgbClr val="FF0000"/>
                </a:solidFill>
              </a:rPr>
              <a:t>Trainers are rarely adequately prepared to help providers </a:t>
            </a:r>
            <a:r>
              <a:rPr lang="en-US" sz="2400"/>
              <a:t>as much as actively practicing providers.  Information overload is now the baseline for Cerner as we receive "updates" every week or more often on changes that may or may not apply to my daily work.  </a:t>
            </a:r>
            <a:r>
              <a:rPr lang="en-US" sz="2400">
                <a:solidFill>
                  <a:srgbClr val="FF0000"/>
                </a:solidFill>
              </a:rPr>
              <a:t>I’ve quit looking and wait until something affects my daily flow</a:t>
            </a:r>
            <a:r>
              <a:rPr lang="en-US" sz="2400"/>
              <a:t> before I interrupt my busy workday </a:t>
            </a:r>
            <a:r>
              <a:rPr lang="en-US" sz="2400">
                <a:solidFill>
                  <a:srgbClr val="FF0000"/>
                </a:solidFill>
              </a:rPr>
              <a:t>to research the next work-around</a:t>
            </a:r>
            <a:r>
              <a:rPr lang="en-US" sz="2400"/>
              <a:t>.  Not efficient, but the most common survival tactic to </a:t>
            </a:r>
            <a:r>
              <a:rPr lang="en-US" sz="2400">
                <a:solidFill>
                  <a:srgbClr val="FF0000"/>
                </a:solidFill>
              </a:rPr>
              <a:t>get me and my colleagues through to retirement</a:t>
            </a:r>
            <a:r>
              <a:rPr lang="en-US" sz="2400"/>
              <a:t>.” – Physician at Mann-</a:t>
            </a:r>
            <a:r>
              <a:rPr lang="en-US" sz="2400" err="1"/>
              <a:t>Grandstaff</a:t>
            </a:r>
            <a:r>
              <a:rPr lang="en-US" sz="2400"/>
              <a:t> Department of Veterans Affairs Medical Center</a:t>
            </a:r>
            <a:endParaRPr lang="en-US" sz="2400">
              <a:solidFill>
                <a:srgbClr val="FF0000"/>
              </a:solidFill>
            </a:endParaRPr>
          </a:p>
        </p:txBody>
      </p:sp>
    </p:spTree>
    <p:extLst>
      <p:ext uri="{BB962C8B-B14F-4D97-AF65-F5344CB8AC3E}">
        <p14:creationId xmlns:p14="http://schemas.microsoft.com/office/powerpoint/2010/main" val="137555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77002" y="2800952"/>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792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C7101-0A9B-1CDE-BC07-5EAAFCCE998F}"/>
              </a:ext>
            </a:extLst>
          </p:cNvPr>
          <p:cNvSpPr txBox="1"/>
          <p:nvPr/>
        </p:nvSpPr>
        <p:spPr>
          <a:xfrm>
            <a:off x="1393370" y="1098232"/>
            <a:ext cx="9004663" cy="4524315"/>
          </a:xfrm>
          <a:prstGeom prst="rect">
            <a:avLst/>
          </a:prstGeom>
          <a:noFill/>
        </p:spPr>
        <p:txBody>
          <a:bodyPr wrap="square">
            <a:spAutoFit/>
          </a:bodyPr>
          <a:lstStyle/>
          <a:p>
            <a:r>
              <a:rPr lang="en-US" sz="3200"/>
              <a:t>“After my Cerner training, I went back to trainer for quick help on areas he taught me. </a:t>
            </a:r>
            <a:r>
              <a:rPr lang="en-US" sz="3200">
                <a:solidFill>
                  <a:srgbClr val="FF0000"/>
                </a:solidFill>
              </a:rPr>
              <a:t>He could not answer my questions. It turns out all his education was scripted</a:t>
            </a:r>
            <a:r>
              <a:rPr lang="en-US" sz="3200"/>
              <a:t>, and he really was not a user.  We desperately need an immediately available help desk to help us with immediate issues. this service when it identifies a programming issue should then put in a repair ticket” – Physician at Jonathan M. Wainwright Memorial VA Medical Center</a:t>
            </a:r>
          </a:p>
        </p:txBody>
      </p:sp>
    </p:spTree>
    <p:extLst>
      <p:ext uri="{BB962C8B-B14F-4D97-AF65-F5344CB8AC3E}">
        <p14:creationId xmlns:p14="http://schemas.microsoft.com/office/powerpoint/2010/main" val="2756371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86627" y="4129238"/>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309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02F0A-0EB8-915C-84E1-91790FE1DF33}"/>
              </a:ext>
            </a:extLst>
          </p:cNvPr>
          <p:cNvSpPr txBox="1"/>
          <p:nvPr/>
        </p:nvSpPr>
        <p:spPr>
          <a:xfrm>
            <a:off x="1036320" y="582067"/>
            <a:ext cx="9884228" cy="5693866"/>
          </a:xfrm>
          <a:prstGeom prst="rect">
            <a:avLst/>
          </a:prstGeom>
          <a:noFill/>
        </p:spPr>
        <p:txBody>
          <a:bodyPr wrap="square">
            <a:spAutoFit/>
          </a:bodyPr>
          <a:lstStyle/>
          <a:p>
            <a:r>
              <a:rPr lang="en-US" sz="2800"/>
              <a:t>“The info from the NESSU providers has been very useful. The training from Cerner was not.  The online training was a lot of wasted time on processes not applicable to my role.  </a:t>
            </a:r>
            <a:r>
              <a:rPr lang="en-US" sz="2800">
                <a:solidFill>
                  <a:srgbClr val="FF0000"/>
                </a:solidFill>
              </a:rPr>
              <a:t>The in-person trainers didn't understand our roles.</a:t>
            </a:r>
            <a:r>
              <a:rPr lang="en-US" sz="2800"/>
              <a:t>  It was too generalized and the person I had was pretty condescending to the group overall, </a:t>
            </a:r>
            <a:r>
              <a:rPr lang="en-US" sz="2800">
                <a:solidFill>
                  <a:srgbClr val="FF0000"/>
                </a:solidFill>
              </a:rPr>
              <a:t>could not explain processes for many of the questions about how our current process would translate into Cerner</a:t>
            </a:r>
            <a:r>
              <a:rPr lang="en-US" sz="2800"/>
              <a:t>, and took too much time on analogies that were meaningless (signing out via the x in the corner vs the exit button being like coming into a room on fire to retrieve your things via a window (?) when all she had to say was things might not save correctly if you don't log out via the exit button).” – Physician at Roseburg VA Medical Center</a:t>
            </a:r>
          </a:p>
        </p:txBody>
      </p:sp>
    </p:spTree>
    <p:extLst>
      <p:ext uri="{BB962C8B-B14F-4D97-AF65-F5344CB8AC3E}">
        <p14:creationId xmlns:p14="http://schemas.microsoft.com/office/powerpoint/2010/main" val="231049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F492-6251-9CA5-537B-2374F316E162}"/>
              </a:ext>
            </a:extLst>
          </p:cNvPr>
          <p:cNvSpPr>
            <a:spLocks noGrp="1"/>
          </p:cNvSpPr>
          <p:nvPr>
            <p:ph type="title"/>
          </p:nvPr>
        </p:nvSpPr>
        <p:spPr>
          <a:xfrm>
            <a:off x="399653" y="485574"/>
            <a:ext cx="8271382" cy="539750"/>
          </a:xfrm>
        </p:spPr>
        <p:txBody>
          <a:bodyPr>
            <a:noAutofit/>
          </a:bodyPr>
          <a:lstStyle/>
          <a:p>
            <a:pPr algn="ctr"/>
            <a:r>
              <a:rPr lang="en-US" sz="2000" dirty="0"/>
              <a:t>VA Cerner is the lowest performing compared to </a:t>
            </a:r>
            <a:br>
              <a:rPr lang="en-US" sz="2000" dirty="0"/>
            </a:br>
            <a:r>
              <a:rPr lang="en-US" sz="2000" dirty="0"/>
              <a:t>280 Organizations world-wide</a:t>
            </a:r>
          </a:p>
        </p:txBody>
      </p:sp>
      <p:pic>
        <p:nvPicPr>
          <p:cNvPr id="7" name="Picture 6">
            <a:extLst>
              <a:ext uri="{FF2B5EF4-FFF2-40B4-BE49-F238E27FC236}">
                <a16:creationId xmlns:a16="http://schemas.microsoft.com/office/drawing/2014/main" id="{31807EC7-0E4F-F9C5-E432-37B1310188FE}"/>
              </a:ext>
            </a:extLst>
          </p:cNvPr>
          <p:cNvPicPr>
            <a:picLocks noChangeAspect="1"/>
          </p:cNvPicPr>
          <p:nvPr/>
        </p:nvPicPr>
        <p:blipFill>
          <a:blip r:embed="rId3"/>
          <a:stretch>
            <a:fillRect/>
          </a:stretch>
        </p:blipFill>
        <p:spPr>
          <a:xfrm>
            <a:off x="885574" y="1389009"/>
            <a:ext cx="8271382" cy="4983417"/>
          </a:xfrm>
          <a:prstGeom prst="rect">
            <a:avLst/>
          </a:prstGeom>
        </p:spPr>
      </p:pic>
    </p:spTree>
    <p:extLst>
      <p:ext uri="{BB962C8B-B14F-4D97-AF65-F5344CB8AC3E}">
        <p14:creationId xmlns:p14="http://schemas.microsoft.com/office/powerpoint/2010/main" val="1322775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105877" y="5465240"/>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2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20949E-63DF-6D7A-13BB-1200289D21F7}"/>
              </a:ext>
            </a:extLst>
          </p:cNvPr>
          <p:cNvSpPr txBox="1"/>
          <p:nvPr/>
        </p:nvSpPr>
        <p:spPr>
          <a:xfrm>
            <a:off x="862149" y="418012"/>
            <a:ext cx="9823268" cy="4401205"/>
          </a:xfrm>
          <a:prstGeom prst="rect">
            <a:avLst/>
          </a:prstGeom>
          <a:noFill/>
        </p:spPr>
        <p:txBody>
          <a:bodyPr wrap="square">
            <a:spAutoFit/>
          </a:bodyPr>
          <a:lstStyle/>
          <a:p>
            <a:r>
              <a:rPr lang="en-US" sz="2000"/>
              <a:t>“It was horrendous. Abysmal.  On the day I went to the Level 300s, </a:t>
            </a:r>
            <a:r>
              <a:rPr lang="en-US" sz="2000">
                <a:solidFill>
                  <a:srgbClr val="FF0000"/>
                </a:solidFill>
              </a:rPr>
              <a:t>the proctor thought that this was a hospital (It is NOT) </a:t>
            </a:r>
            <a:r>
              <a:rPr lang="en-US" sz="2000"/>
              <a:t>and started the morning by saying "today we will start by teaching you how to do inpatient admission orders".  We were all incredulous that no one at </a:t>
            </a:r>
            <a:r>
              <a:rPr lang="en-US" sz="2000">
                <a:solidFill>
                  <a:srgbClr val="FF0000"/>
                </a:solidFill>
              </a:rPr>
              <a:t>Cerner bothered to learn their target audience</a:t>
            </a:r>
            <a:r>
              <a:rPr lang="en-US" sz="2000"/>
              <a:t>.  So, 2 of the 4 hours was WASTED in trying to find the proper teaching documents.  Since only 4 hours were blocked for this activity, and we were left with 2, </a:t>
            </a:r>
            <a:r>
              <a:rPr lang="en-US" sz="2000">
                <a:solidFill>
                  <a:srgbClr val="FF0000"/>
                </a:solidFill>
              </a:rPr>
              <a:t>it was basically worthless</a:t>
            </a:r>
            <a:r>
              <a:rPr lang="en-US" sz="2000"/>
              <a:t>.  Then at the 400 level classes, the "pick your favorites" fair, there was only one proctor and because she had to attend to people individually because we couldn't tell what she was talking about, the "favorites fair" didn't really actually happen.  Then they let us sign up in TMS for another session, but </a:t>
            </a:r>
            <a:r>
              <a:rPr lang="en-US" sz="2000">
                <a:solidFill>
                  <a:srgbClr val="FF0000"/>
                </a:solidFill>
              </a:rPr>
              <a:t>the links did not work and we were told "sorry that's a national thing, too bad"</a:t>
            </a:r>
            <a:r>
              <a:rPr lang="en-US" sz="2000"/>
              <a:t>.  By the time they got this working, it was too late to sign up.  So, I felt completely unprepared  for Go-Live day.  And even then, the Cerner people needed to be with everyone at the elbow </a:t>
            </a:r>
            <a:r>
              <a:rPr lang="en-US" sz="2000">
                <a:solidFill>
                  <a:srgbClr val="FF0000"/>
                </a:solidFill>
              </a:rPr>
              <a:t>so I only got help a handful of times</a:t>
            </a:r>
            <a:r>
              <a:rPr lang="en-US" sz="2000"/>
              <a:t>.  It was the most horrible preparation I have every experienced.” – Physician at White City VA Medical Center</a:t>
            </a:r>
          </a:p>
        </p:txBody>
      </p:sp>
    </p:spTree>
    <p:extLst>
      <p:ext uri="{BB962C8B-B14F-4D97-AF65-F5344CB8AC3E}">
        <p14:creationId xmlns:p14="http://schemas.microsoft.com/office/powerpoint/2010/main" val="2467026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7C72C-08CC-7BF6-611A-084EDBF06E90}"/>
              </a:ext>
            </a:extLst>
          </p:cNvPr>
          <p:cNvPicPr>
            <a:picLocks noChangeAspect="1"/>
          </p:cNvPicPr>
          <p:nvPr/>
        </p:nvPicPr>
        <p:blipFill>
          <a:blip r:embed="rId3"/>
          <a:stretch>
            <a:fillRect/>
          </a:stretch>
        </p:blipFill>
        <p:spPr>
          <a:xfrm>
            <a:off x="0" y="192221"/>
            <a:ext cx="11415562" cy="6061295"/>
          </a:xfrm>
          <a:prstGeom prst="rect">
            <a:avLst/>
          </a:prstGeom>
        </p:spPr>
      </p:pic>
      <p:pic>
        <p:nvPicPr>
          <p:cNvPr id="6" name="Picture 5">
            <a:extLst>
              <a:ext uri="{FF2B5EF4-FFF2-40B4-BE49-F238E27FC236}">
                <a16:creationId xmlns:a16="http://schemas.microsoft.com/office/drawing/2014/main" id="{E0000722-1567-0E76-2404-92B51E28F86F}"/>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9632F19B-2483-2283-D2CA-C4A97240137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4FE75D0-19D9-0B1A-82AD-3E3C0CC6F97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68EE1E79-2683-84CD-0EA4-61E66C30D86D}"/>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E14F2682-3765-29AD-53E8-D68AC17ECEDE}"/>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B0C8CFB4-C5D4-3DA6-8362-EC2AD00B3EAC}"/>
              </a:ext>
            </a:extLst>
          </p:cNvPr>
          <p:cNvSpPr/>
          <p:nvPr/>
        </p:nvSpPr>
        <p:spPr>
          <a:xfrm>
            <a:off x="375384" y="845114"/>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40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C767E3-A872-60B7-65AF-25067EEE5217}"/>
              </a:ext>
            </a:extLst>
          </p:cNvPr>
          <p:cNvSpPr txBox="1"/>
          <p:nvPr/>
        </p:nvSpPr>
        <p:spPr>
          <a:xfrm>
            <a:off x="409302" y="490256"/>
            <a:ext cx="10781212" cy="5632311"/>
          </a:xfrm>
          <a:prstGeom prst="rect">
            <a:avLst/>
          </a:prstGeom>
          <a:noFill/>
        </p:spPr>
        <p:txBody>
          <a:bodyPr wrap="square">
            <a:spAutoFit/>
          </a:bodyPr>
          <a:lstStyle/>
          <a:p>
            <a:r>
              <a:rPr lang="en-US" sz="2400"/>
              <a:t>“I used Cerner at SARMC in Boise and went through their training. The amount of additional work being </a:t>
            </a:r>
            <a:r>
              <a:rPr lang="en-US" sz="2400">
                <a:solidFill>
                  <a:srgbClr val="FF0000"/>
                </a:solidFill>
              </a:rPr>
              <a:t>required by Cerner at VA was significantly more and much less efficient</a:t>
            </a:r>
            <a:r>
              <a:rPr lang="en-US" sz="2400"/>
              <a:t>.  Using Cerner at SARMC was very straight forward, kept things simple, &amp; allowed me to be much more efficient.  The Cerner training at VA was not good other than sessions with a physician on Fridays in June and the lunch sessions, rest of training was not good.  </a:t>
            </a:r>
            <a:r>
              <a:rPr lang="en-US" sz="2400">
                <a:solidFill>
                  <a:srgbClr val="FF0000"/>
                </a:solidFill>
              </a:rPr>
              <a:t>Does not make sense to do trainings with people from all different backgrounds as training would then  be focused on one particular group</a:t>
            </a:r>
            <a:r>
              <a:rPr lang="en-US" sz="2400"/>
              <a:t> from amongst the larger group. Better to do physicians w/ physicians. Nursing w/ nursing. SW w/ SW, etc.  If training is wanted for a particular day, then that provider's patients for that day should be rescheduled automatically and ideally communicated to the veterans by telephone so that they are not driving in needlessly as many would tell me the text messages they were receiving did not say appt was cancelled. </a:t>
            </a:r>
            <a:r>
              <a:rPr lang="en-US" sz="2400">
                <a:solidFill>
                  <a:srgbClr val="FF0000"/>
                </a:solidFill>
              </a:rPr>
              <a:t>Not enough VISN support for Boise VA</a:t>
            </a:r>
            <a:r>
              <a:rPr lang="en-US" sz="2400"/>
              <a:t> outpatient psychiatry consults and f/u's during ramp down/ramp up or CAL CBOC […]” – Physician at Boise VA Medical Center</a:t>
            </a:r>
          </a:p>
        </p:txBody>
      </p:sp>
    </p:spTree>
    <p:extLst>
      <p:ext uri="{BB962C8B-B14F-4D97-AF65-F5344CB8AC3E}">
        <p14:creationId xmlns:p14="http://schemas.microsoft.com/office/powerpoint/2010/main" val="195775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a:solidFill>
                  <a:schemeClr val="bg1">
                    <a:lumMod val="85000"/>
                  </a:schemeClr>
                </a:solidFill>
              </a:rPr>
              <a:t>Adopt or create a technology that allows for real-time tracking of the infrastructure and interfaces that may affect the EHR</a:t>
            </a:r>
          </a:p>
          <a:p>
            <a:pPr marL="457200" indent="-457200">
              <a:buAutoNum type="arabicPeriod"/>
            </a:pPr>
            <a:r>
              <a:rPr lang="en-US" b="1"/>
              <a:t>Adopt best practices for initial education of end-users</a:t>
            </a:r>
          </a:p>
          <a:p>
            <a:pPr marL="914400" lvl="1" indent="-457200">
              <a:buAutoNum type="alphaLcPeriod"/>
            </a:pPr>
            <a:r>
              <a:rPr lang="en-US" b="1"/>
              <a:t>Teach to end-user workflows</a:t>
            </a:r>
          </a:p>
          <a:p>
            <a:pPr marL="914400" lvl="1" indent="-457200">
              <a:buFont typeface="Arial" panose="020B0604020202020204" pitchFamily="34" charset="0"/>
              <a:buAutoNum type="alphaLcPeriod"/>
            </a:pPr>
            <a:r>
              <a:rPr lang="en-US" b="1"/>
              <a:t>Have 8–10 hours before go-live</a:t>
            </a:r>
          </a:p>
          <a:p>
            <a:pPr marL="914400" lvl="1" indent="-457200">
              <a:buFont typeface="Arial" panose="020B0604020202020204" pitchFamily="34" charset="0"/>
              <a:buAutoNum type="alphaLcPeriod"/>
            </a:pPr>
            <a:r>
              <a:rPr lang="en-US" b="1"/>
              <a:t>A portion should be simulated or live</a:t>
            </a:r>
          </a:p>
          <a:p>
            <a:pPr marL="457200" indent="-457200">
              <a:buFont typeface="+mj-lt"/>
              <a:buAutoNum type="arabicPeriod"/>
            </a:pPr>
            <a:r>
              <a:rPr lang="en-US" b="1"/>
              <a:t>Reboot education for VISN 10 and VISN 20</a:t>
            </a:r>
          </a:p>
          <a:p>
            <a:pPr marL="457200" indent="-457200">
              <a:buFont typeface="+mj-lt"/>
              <a:buAutoNum type="arabicPeriod"/>
            </a:pPr>
            <a:r>
              <a:rPr lang="en-US">
                <a:solidFill>
                  <a:schemeClr val="bg1">
                    <a:lumMod val="85000"/>
                  </a:schemeClr>
                </a:solidFill>
              </a:rPr>
              <a:t>Improve communication channels for changes and decision-making</a:t>
            </a:r>
          </a:p>
          <a:p>
            <a:pPr marL="914400" lvl="1" indent="-457200">
              <a:buAutoNum type="alphaLcPeriod"/>
            </a:pPr>
            <a:r>
              <a:rPr lang="en-US">
                <a:solidFill>
                  <a:schemeClr val="bg1">
                    <a:lumMod val="85000"/>
                  </a:schemeClr>
                </a:solidFill>
              </a:rPr>
              <a:t>Have a fast track for quick fixes</a:t>
            </a:r>
          </a:p>
          <a:p>
            <a:pPr marL="914400" lvl="1" indent="-457200">
              <a:buAutoNum type="alphaLcPeriod"/>
            </a:pPr>
            <a:r>
              <a:rPr lang="en-US">
                <a:solidFill>
                  <a:schemeClr val="bg1">
                    <a:lumMod val="85000"/>
                  </a:schemeClr>
                </a:solidFill>
              </a:rPr>
              <a:t>Ensure all end-users understand pathways</a:t>
            </a:r>
          </a:p>
          <a:p>
            <a:pPr marL="914400" lvl="1" indent="-457200">
              <a:buAutoNum type="alphaLcPeriod"/>
            </a:pPr>
            <a:r>
              <a:rPr lang="en-US">
                <a:solidFill>
                  <a:schemeClr val="bg1">
                    <a:lumMod val="85000"/>
                  </a:schemeClr>
                </a:solidFill>
              </a:rPr>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2315414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34DB7-446D-3225-9DF7-06588AD78FC9}"/>
              </a:ext>
            </a:extLst>
          </p:cNvPr>
          <p:cNvSpPr>
            <a:spLocks noGrp="1"/>
          </p:cNvSpPr>
          <p:nvPr>
            <p:ph type="title"/>
          </p:nvPr>
        </p:nvSpPr>
        <p:spPr/>
        <p:txBody>
          <a:bodyPr/>
          <a:lstStyle/>
          <a:p>
            <a:r>
              <a:rPr lang="en-US"/>
              <a:t>Initial education is vital to overall experience to EHR </a:t>
            </a:r>
          </a:p>
        </p:txBody>
      </p:sp>
      <p:pic>
        <p:nvPicPr>
          <p:cNvPr id="8" name="Picture 7">
            <a:extLst>
              <a:ext uri="{FF2B5EF4-FFF2-40B4-BE49-F238E27FC236}">
                <a16:creationId xmlns:a16="http://schemas.microsoft.com/office/drawing/2014/main" id="{869B40CF-E75A-305F-F140-87660057AA9E}"/>
              </a:ext>
            </a:extLst>
          </p:cNvPr>
          <p:cNvPicPr>
            <a:picLocks noChangeAspect="1"/>
          </p:cNvPicPr>
          <p:nvPr/>
        </p:nvPicPr>
        <p:blipFill>
          <a:blip r:embed="rId3"/>
          <a:stretch>
            <a:fillRect/>
          </a:stretch>
        </p:blipFill>
        <p:spPr>
          <a:xfrm>
            <a:off x="1029788" y="1302692"/>
            <a:ext cx="6760019" cy="4935582"/>
          </a:xfrm>
          <a:prstGeom prst="rect">
            <a:avLst/>
          </a:prstGeom>
        </p:spPr>
      </p:pic>
      <p:sp>
        <p:nvSpPr>
          <p:cNvPr id="9" name="TextBox 8">
            <a:extLst>
              <a:ext uri="{FF2B5EF4-FFF2-40B4-BE49-F238E27FC236}">
                <a16:creationId xmlns:a16="http://schemas.microsoft.com/office/drawing/2014/main" id="{073EE767-0F9A-CAD1-2AC1-19D4A24D8E07}"/>
              </a:ext>
            </a:extLst>
          </p:cNvPr>
          <p:cNvSpPr txBox="1"/>
          <p:nvPr/>
        </p:nvSpPr>
        <p:spPr>
          <a:xfrm>
            <a:off x="7492481" y="6238274"/>
            <a:ext cx="3331029" cy="307777"/>
          </a:xfrm>
          <a:prstGeom prst="rect">
            <a:avLst/>
          </a:prstGeom>
          <a:noFill/>
        </p:spPr>
        <p:txBody>
          <a:bodyPr wrap="square">
            <a:spAutoFit/>
          </a:bodyPr>
          <a:lstStyle/>
          <a:p>
            <a:r>
              <a:rPr lang="en-US" sz="1400" b="1">
                <a:solidFill>
                  <a:schemeClr val="tx1">
                    <a:lumMod val="50000"/>
                    <a:lumOff val="50000"/>
                  </a:schemeClr>
                </a:solidFill>
                <a:latin typeface="+mj-lt"/>
              </a:rPr>
              <a:t>Arch Collaborative Findings (excludes VHA)</a:t>
            </a:r>
            <a:endParaRPr lang="en-US" sz="1400" b="1">
              <a:latin typeface="+mj-lt"/>
            </a:endParaRPr>
          </a:p>
        </p:txBody>
      </p:sp>
    </p:spTree>
    <p:extLst>
      <p:ext uri="{BB962C8B-B14F-4D97-AF65-F5344CB8AC3E}">
        <p14:creationId xmlns:p14="http://schemas.microsoft.com/office/powerpoint/2010/main" val="2727346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6173C-EC50-02D5-E029-F206AD7A07A6}"/>
              </a:ext>
            </a:extLst>
          </p:cNvPr>
          <p:cNvPicPr>
            <a:picLocks noChangeAspect="1"/>
          </p:cNvPicPr>
          <p:nvPr/>
        </p:nvPicPr>
        <p:blipFill>
          <a:blip r:embed="rId3"/>
          <a:stretch>
            <a:fillRect/>
          </a:stretch>
        </p:blipFill>
        <p:spPr>
          <a:xfrm>
            <a:off x="0" y="225291"/>
            <a:ext cx="11559941" cy="6075243"/>
          </a:xfrm>
          <a:prstGeom prst="rect">
            <a:avLst/>
          </a:prstGeom>
        </p:spPr>
      </p:pic>
      <p:pic>
        <p:nvPicPr>
          <p:cNvPr id="5" name="Picture 4">
            <a:extLst>
              <a:ext uri="{FF2B5EF4-FFF2-40B4-BE49-F238E27FC236}">
                <a16:creationId xmlns:a16="http://schemas.microsoft.com/office/drawing/2014/main" id="{11820FC2-9F29-E434-25AC-A29D72944E0B}"/>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E4CC104F-A008-DE93-EBEF-F1172C347771}"/>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AD7935BC-E75E-19B5-FD1E-22DFCD4399F6}"/>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E0F19F0E-15D3-B64F-8E6A-AF61CEF0C87B}"/>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B0DFC6F9-DA91-0331-4782-A2BADFBA87F6}"/>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3991194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946CA1-8444-54CE-AF33-473E2E1C7622}"/>
              </a:ext>
            </a:extLst>
          </p:cNvPr>
          <p:cNvPicPr>
            <a:picLocks noChangeAspect="1"/>
          </p:cNvPicPr>
          <p:nvPr/>
        </p:nvPicPr>
        <p:blipFill>
          <a:blip r:embed="rId3"/>
          <a:stretch>
            <a:fillRect/>
          </a:stretch>
        </p:blipFill>
        <p:spPr>
          <a:xfrm>
            <a:off x="0" y="225291"/>
            <a:ext cx="11559941" cy="6075243"/>
          </a:xfrm>
          <a:prstGeom prst="rect">
            <a:avLst/>
          </a:prstGeom>
        </p:spPr>
      </p:pic>
      <p:pic>
        <p:nvPicPr>
          <p:cNvPr id="5" name="Picture 4">
            <a:extLst>
              <a:ext uri="{FF2B5EF4-FFF2-40B4-BE49-F238E27FC236}">
                <a16:creationId xmlns:a16="http://schemas.microsoft.com/office/drawing/2014/main" id="{5C9F33D1-A98B-6BD1-E0EA-7DEDD6DA7A71}"/>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D08FC8DA-7A25-7DD7-EC5A-99ADCC76DEB9}"/>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01851717-66A4-4B6E-DC90-E0D1BB0B9774}"/>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9A35ECB8-7D43-3052-8456-102EB2E0933A}"/>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ADA43640-7AB0-BFA9-727E-513AF4D97977}"/>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122591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8FBF7-FBA6-90B1-1607-DC96156D04FB}"/>
              </a:ext>
            </a:extLst>
          </p:cNvPr>
          <p:cNvPicPr>
            <a:picLocks noChangeAspect="1"/>
          </p:cNvPicPr>
          <p:nvPr/>
        </p:nvPicPr>
        <p:blipFill>
          <a:blip r:embed="rId3"/>
          <a:stretch>
            <a:fillRect/>
          </a:stretch>
        </p:blipFill>
        <p:spPr>
          <a:xfrm>
            <a:off x="0" y="225291"/>
            <a:ext cx="11473314" cy="6029717"/>
          </a:xfrm>
          <a:prstGeom prst="rect">
            <a:avLst/>
          </a:prstGeom>
        </p:spPr>
      </p:pic>
      <p:pic>
        <p:nvPicPr>
          <p:cNvPr id="5" name="Picture 4">
            <a:extLst>
              <a:ext uri="{FF2B5EF4-FFF2-40B4-BE49-F238E27FC236}">
                <a16:creationId xmlns:a16="http://schemas.microsoft.com/office/drawing/2014/main" id="{E68C4183-68A5-3241-2B6D-58CF09762084}"/>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5D3ED37C-4009-2439-4116-0DE8800CF7DA}"/>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824A7245-72EF-D4F4-1EB0-824D8BC701FA}"/>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56D3CAF1-0C5A-D24D-2DAF-457717D87849}"/>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7223B401-FA02-0092-B10B-F562B2524CFF}"/>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264227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6378AF-8F5B-5343-83DE-CACCEAB13B6C}"/>
              </a:ext>
            </a:extLst>
          </p:cNvPr>
          <p:cNvPicPr>
            <a:picLocks noChangeAspect="1"/>
          </p:cNvPicPr>
          <p:nvPr/>
        </p:nvPicPr>
        <p:blipFill>
          <a:blip r:embed="rId3"/>
          <a:stretch>
            <a:fillRect/>
          </a:stretch>
        </p:blipFill>
        <p:spPr>
          <a:xfrm>
            <a:off x="0" y="225292"/>
            <a:ext cx="11540691" cy="6065126"/>
          </a:xfrm>
          <a:prstGeom prst="rect">
            <a:avLst/>
          </a:prstGeom>
        </p:spPr>
      </p:pic>
      <p:pic>
        <p:nvPicPr>
          <p:cNvPr id="5" name="Picture 4">
            <a:extLst>
              <a:ext uri="{FF2B5EF4-FFF2-40B4-BE49-F238E27FC236}">
                <a16:creationId xmlns:a16="http://schemas.microsoft.com/office/drawing/2014/main" id="{7C52F22B-B6B3-01AA-D381-0181378046BB}"/>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EB954716-5804-FE19-122E-F995F45F7167}"/>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C5C19B32-4C9C-FD67-4C64-6A0EBC8AB637}"/>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4C8AE100-A530-5218-E3A0-F098E8269B40}"/>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F135AA33-D6E0-D29A-E918-582BB4559AD4}"/>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02531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93B8-40BF-7CB0-97AC-589FEE2B34C4}"/>
              </a:ext>
            </a:extLst>
          </p:cNvPr>
          <p:cNvSpPr>
            <a:spLocks noGrp="1"/>
          </p:cNvSpPr>
          <p:nvPr>
            <p:ph type="title"/>
          </p:nvPr>
        </p:nvSpPr>
        <p:spPr/>
        <p:txBody>
          <a:bodyPr>
            <a:normAutofit fontScale="90000"/>
          </a:bodyPr>
          <a:lstStyle/>
          <a:p>
            <a:r>
              <a:rPr lang="en-US"/>
              <a:t>Some Arch Collaborative members have been able to dramatically improve</a:t>
            </a:r>
          </a:p>
        </p:txBody>
      </p:sp>
      <p:pic>
        <p:nvPicPr>
          <p:cNvPr id="7" name="Picture 6">
            <a:extLst>
              <a:ext uri="{FF2B5EF4-FFF2-40B4-BE49-F238E27FC236}">
                <a16:creationId xmlns:a16="http://schemas.microsoft.com/office/drawing/2014/main" id="{2366D48C-D073-BEC7-465F-E3D865E19BCC}"/>
              </a:ext>
            </a:extLst>
          </p:cNvPr>
          <p:cNvPicPr>
            <a:picLocks noChangeAspect="1"/>
          </p:cNvPicPr>
          <p:nvPr/>
        </p:nvPicPr>
        <p:blipFill>
          <a:blip r:embed="rId2"/>
          <a:stretch>
            <a:fillRect/>
          </a:stretch>
        </p:blipFill>
        <p:spPr>
          <a:xfrm>
            <a:off x="2062064" y="1781175"/>
            <a:ext cx="7902695" cy="4267248"/>
          </a:xfrm>
          <a:prstGeom prst="rect">
            <a:avLst/>
          </a:prstGeom>
        </p:spPr>
      </p:pic>
      <p:sp>
        <p:nvSpPr>
          <p:cNvPr id="10" name="TextBox 9">
            <a:extLst>
              <a:ext uri="{FF2B5EF4-FFF2-40B4-BE49-F238E27FC236}">
                <a16:creationId xmlns:a16="http://schemas.microsoft.com/office/drawing/2014/main" id="{68AF66AE-9F94-E802-8619-BBAD814CD005}"/>
              </a:ext>
            </a:extLst>
          </p:cNvPr>
          <p:cNvSpPr txBox="1"/>
          <p:nvPr/>
        </p:nvSpPr>
        <p:spPr>
          <a:xfrm>
            <a:off x="7492481" y="6238274"/>
            <a:ext cx="3331029" cy="307777"/>
          </a:xfrm>
          <a:prstGeom prst="rect">
            <a:avLst/>
          </a:prstGeom>
          <a:noFill/>
        </p:spPr>
        <p:txBody>
          <a:bodyPr wrap="square">
            <a:spAutoFit/>
          </a:bodyPr>
          <a:lstStyle/>
          <a:p>
            <a:r>
              <a:rPr lang="en-US" sz="1400" b="1">
                <a:solidFill>
                  <a:schemeClr val="tx1">
                    <a:lumMod val="50000"/>
                    <a:lumOff val="50000"/>
                  </a:schemeClr>
                </a:solidFill>
                <a:latin typeface="+mj-lt"/>
              </a:rPr>
              <a:t>Arch Collaborative Findings (excludes VHA)</a:t>
            </a:r>
            <a:endParaRPr lang="en-US" sz="1400" b="1">
              <a:latin typeface="+mj-lt"/>
            </a:endParaRPr>
          </a:p>
        </p:txBody>
      </p:sp>
    </p:spTree>
    <p:extLst>
      <p:ext uri="{BB962C8B-B14F-4D97-AF65-F5344CB8AC3E}">
        <p14:creationId xmlns:p14="http://schemas.microsoft.com/office/powerpoint/2010/main" val="3867804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a:solidFill>
                  <a:schemeClr val="bg1">
                    <a:lumMod val="85000"/>
                  </a:schemeClr>
                </a:solidFill>
              </a:rPr>
              <a:t>Adopt or create a technology that allows for real-time tracking of the infrastructure and interfaces that may affect the EHR</a:t>
            </a:r>
          </a:p>
          <a:p>
            <a:pPr marL="457200" indent="-457200">
              <a:buAutoNum type="arabicPeriod"/>
            </a:pPr>
            <a:r>
              <a:rPr lang="en-US">
                <a:solidFill>
                  <a:schemeClr val="bg1">
                    <a:lumMod val="85000"/>
                  </a:schemeClr>
                </a:solidFill>
              </a:rPr>
              <a:t>Adopt best practices for initial education of end-users</a:t>
            </a:r>
          </a:p>
          <a:p>
            <a:pPr marL="914400" lvl="1" indent="-457200">
              <a:buAutoNum type="alphaLcPeriod"/>
            </a:pPr>
            <a:r>
              <a:rPr lang="en-US">
                <a:solidFill>
                  <a:schemeClr val="bg1">
                    <a:lumMod val="85000"/>
                  </a:schemeClr>
                </a:solidFill>
              </a:rPr>
              <a:t>Teach to end-user workflows</a:t>
            </a:r>
          </a:p>
          <a:p>
            <a:pPr marL="914400" lvl="1" indent="-457200">
              <a:buFont typeface="Arial" panose="020B0604020202020204" pitchFamily="34" charset="0"/>
              <a:buAutoNum type="alphaLcPeriod"/>
            </a:pPr>
            <a:r>
              <a:rPr lang="en-US">
                <a:solidFill>
                  <a:schemeClr val="bg1">
                    <a:lumMod val="85000"/>
                  </a:schemeClr>
                </a:solidFill>
              </a:rPr>
              <a:t>Have 8–10 hours before go-live</a:t>
            </a:r>
          </a:p>
          <a:p>
            <a:pPr marL="914400" lvl="1" indent="-457200">
              <a:buFont typeface="Arial" panose="020B0604020202020204" pitchFamily="34" charset="0"/>
              <a:buAutoNum type="alphaLcPeriod"/>
            </a:pPr>
            <a:r>
              <a:rPr lang="en-US">
                <a:solidFill>
                  <a:schemeClr val="bg1">
                    <a:lumMod val="85000"/>
                  </a:schemeClr>
                </a:solidFill>
              </a:rPr>
              <a:t>A portion should be simulated or live</a:t>
            </a:r>
          </a:p>
          <a:p>
            <a:pPr marL="457200" indent="-457200">
              <a:buFont typeface="+mj-lt"/>
              <a:buAutoNum type="arabicPeriod"/>
            </a:pPr>
            <a:r>
              <a:rPr lang="en-US">
                <a:solidFill>
                  <a:schemeClr val="bg1">
                    <a:lumMod val="85000"/>
                  </a:schemeClr>
                </a:solidFill>
              </a:rPr>
              <a:t>Reboot education for VISN 10 and VISN 20</a:t>
            </a:r>
          </a:p>
          <a:p>
            <a:pPr marL="457200" indent="-457200">
              <a:buFont typeface="+mj-lt"/>
              <a:buAutoNum type="arabicPeriod"/>
            </a:pPr>
            <a:r>
              <a:rPr lang="en-US" b="1"/>
              <a:t>Improve communication channels for changes and decision-making</a:t>
            </a:r>
          </a:p>
          <a:p>
            <a:pPr marL="914400" lvl="1" indent="-457200">
              <a:buAutoNum type="alphaLcPeriod"/>
            </a:pPr>
            <a:r>
              <a:rPr lang="en-US" b="1"/>
              <a:t>Have a fast track for quick fixes</a:t>
            </a:r>
          </a:p>
          <a:p>
            <a:pPr marL="914400" lvl="1" indent="-457200">
              <a:buAutoNum type="alphaLcPeriod"/>
            </a:pPr>
            <a:r>
              <a:rPr lang="en-US" b="1"/>
              <a:t>Ensure all end-users understand pathways</a:t>
            </a:r>
          </a:p>
          <a:p>
            <a:pPr marL="914400" lvl="1" indent="-457200">
              <a:buAutoNum type="alphaLcPeriod"/>
            </a:pPr>
            <a:r>
              <a:rPr lang="en-US" b="1"/>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46616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36985AF-1039-4913-8D74-EA3D98080E8E}"/>
              </a:ext>
            </a:extLst>
          </p:cNvPr>
          <p:cNvSpPr>
            <a:spLocks noGrp="1"/>
          </p:cNvSpPr>
          <p:nvPr>
            <p:ph type="title"/>
          </p:nvPr>
        </p:nvSpPr>
        <p:spPr>
          <a:xfrm>
            <a:off x="211666" y="215919"/>
            <a:ext cx="10515600" cy="604837"/>
          </a:xfrm>
        </p:spPr>
        <p:txBody>
          <a:bodyPr>
            <a:normAutofit/>
          </a:bodyPr>
          <a:lstStyle/>
          <a:p>
            <a:r>
              <a:rPr lang="en-US" b="1">
                <a:solidFill>
                  <a:schemeClr val="bg1">
                    <a:lumMod val="50000"/>
                  </a:schemeClr>
                </a:solidFill>
              </a:rPr>
              <a:t>What Makes a Successful Clinical EHR User?</a:t>
            </a:r>
          </a:p>
        </p:txBody>
      </p:sp>
      <p:sp>
        <p:nvSpPr>
          <p:cNvPr id="6" name="Slide Number Placeholder 2">
            <a:extLst>
              <a:ext uri="{FF2B5EF4-FFF2-40B4-BE49-F238E27FC236}">
                <a16:creationId xmlns:a16="http://schemas.microsoft.com/office/drawing/2014/main" id="{ED235955-7EFB-594A-9C42-7A39D0A0808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0981C7-A933-AA48-82F2-853C800CCD94}" type="slidenum">
              <a:rPr kumimoji="0" lang="en-US" sz="1100" b="0" i="0" u="none" strike="noStrike" kern="1200" cap="none" spc="0" normalizeH="0" baseline="0" noProof="0" smtClean="0">
                <a:ln>
                  <a:noFill/>
                </a:ln>
                <a:solidFill>
                  <a:srgbClr val="000000">
                    <a:lumMod val="50000"/>
                    <a:lumOff val="50000"/>
                  </a:srgbClr>
                </a:solidFill>
                <a:effectLst/>
                <a:uLnTx/>
                <a:uFillTx/>
                <a:latin typeface="Calibri" panose="020F0502020204030204"/>
                <a:ea typeface="Source Sans Pro Light"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a:ln>
                <a:noFill/>
              </a:ln>
              <a:solidFill>
                <a:srgbClr val="000000">
                  <a:lumMod val="50000"/>
                  <a:lumOff val="50000"/>
                </a:srgbClr>
              </a:solidFill>
              <a:effectLst/>
              <a:uLnTx/>
              <a:uFillTx/>
              <a:latin typeface="Calibri" panose="020F0502020204030204"/>
              <a:ea typeface="Source Sans Pro Light" charset="0"/>
              <a:cs typeface="+mn-cs"/>
            </a:endParaRPr>
          </a:p>
        </p:txBody>
      </p:sp>
      <p:pic>
        <p:nvPicPr>
          <p:cNvPr id="9" name="Picture 8" descr="Diagram&#10;&#10;Description automatically generated">
            <a:extLst>
              <a:ext uri="{FF2B5EF4-FFF2-40B4-BE49-F238E27FC236}">
                <a16:creationId xmlns:a16="http://schemas.microsoft.com/office/drawing/2014/main" id="{459546A7-6F88-4BF7-837F-C236B327BC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4116" y="916956"/>
            <a:ext cx="7065034" cy="5439394"/>
          </a:xfrm>
          <a:prstGeom prst="rect">
            <a:avLst/>
          </a:prstGeom>
          <a:noFill/>
          <a:ln>
            <a:noFill/>
          </a:ln>
        </p:spPr>
      </p:pic>
    </p:spTree>
    <p:extLst>
      <p:ext uri="{BB962C8B-B14F-4D97-AF65-F5344CB8AC3E}">
        <p14:creationId xmlns:p14="http://schemas.microsoft.com/office/powerpoint/2010/main" val="1590257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A63DCD8-479A-4324-BF00-B688A5C2233C}"/>
              </a:ext>
            </a:extLst>
          </p:cNvPr>
          <p:cNvSpPr txBox="1">
            <a:spLocks/>
          </p:cNvSpPr>
          <p:nvPr/>
        </p:nvSpPr>
        <p:spPr>
          <a:xfrm>
            <a:off x="304800" y="238748"/>
            <a:ext cx="11049000" cy="624997"/>
          </a:xfrm>
          <a:prstGeom prst="rect">
            <a:avLst/>
          </a:prstGeom>
        </p:spPr>
        <p:txBody>
          <a:bodyPr vert="horz" lIns="91440" tIns="45720" rIns="91440" bIns="45720" rtlCol="0" anchor="ctr">
            <a:normAutofit/>
          </a:bodyPr>
          <a:lstStyle>
            <a:lvl1pPr algn="l" defTabSz="914400" rtl="0" eaLnBrk="1" latinLnBrk="0" hangingPunct="1">
              <a:lnSpc>
                <a:spcPct val="75000"/>
              </a:lnSpc>
              <a:spcBef>
                <a:spcPct val="0"/>
              </a:spcBef>
              <a:buNone/>
              <a:defRPr sz="2800" b="1" kern="1200">
                <a:solidFill>
                  <a:srgbClr val="484A42"/>
                </a:solidFill>
                <a:latin typeface="Barlow Semi Condensed SemiBold" panose="00000706000000000000" pitchFamily="50" charset="0"/>
                <a:ea typeface="Yu Gothic UI Semibold" panose="020B0700000000000000" pitchFamily="34" charset="-128"/>
                <a:cs typeface="+mj-cs"/>
              </a:defRPr>
            </a:lvl1pPr>
          </a:lstStyle>
          <a:p>
            <a:r>
              <a:rPr lang="en-US"/>
              <a:t>EHR House of Success</a:t>
            </a:r>
          </a:p>
        </p:txBody>
      </p:sp>
      <p:sp>
        <p:nvSpPr>
          <p:cNvPr id="5" name="Isosceles Triangle 4">
            <a:extLst>
              <a:ext uri="{FF2B5EF4-FFF2-40B4-BE49-F238E27FC236}">
                <a16:creationId xmlns:a16="http://schemas.microsoft.com/office/drawing/2014/main" id="{A934DAD5-6534-4D9E-B4A7-7635D9FBB0CF}"/>
              </a:ext>
            </a:extLst>
          </p:cNvPr>
          <p:cNvSpPr/>
          <p:nvPr/>
        </p:nvSpPr>
        <p:spPr>
          <a:xfrm>
            <a:off x="637144" y="442713"/>
            <a:ext cx="10917702" cy="10269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EHR Satisfaction</a:t>
            </a:r>
          </a:p>
        </p:txBody>
      </p:sp>
      <p:sp>
        <p:nvSpPr>
          <p:cNvPr id="6" name="Rectangle 5">
            <a:extLst>
              <a:ext uri="{FF2B5EF4-FFF2-40B4-BE49-F238E27FC236}">
                <a16:creationId xmlns:a16="http://schemas.microsoft.com/office/drawing/2014/main" id="{4DF69C0A-A732-42AB-B1B3-C3A2AFE0AFB2}"/>
              </a:ext>
            </a:extLst>
          </p:cNvPr>
          <p:cNvSpPr/>
          <p:nvPr/>
        </p:nvSpPr>
        <p:spPr>
          <a:xfrm>
            <a:off x="645611" y="5199129"/>
            <a:ext cx="3626342" cy="970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Reliability</a:t>
            </a:r>
          </a:p>
        </p:txBody>
      </p:sp>
      <p:sp>
        <p:nvSpPr>
          <p:cNvPr id="7" name="Rectangle 6">
            <a:extLst>
              <a:ext uri="{FF2B5EF4-FFF2-40B4-BE49-F238E27FC236}">
                <a16:creationId xmlns:a16="http://schemas.microsoft.com/office/drawing/2014/main" id="{473500E3-9AD2-46E0-AD9C-8146D347F0BF}"/>
              </a:ext>
            </a:extLst>
          </p:cNvPr>
          <p:cNvSpPr/>
          <p:nvPr/>
        </p:nvSpPr>
        <p:spPr>
          <a:xfrm>
            <a:off x="2214491" y="1541858"/>
            <a:ext cx="1418489" cy="358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Shared Ownership</a:t>
            </a:r>
            <a:endParaRPr kumimoji="0" lang="en-US" sz="1800" b="0" i="0" u="none" strike="noStrike" kern="1200" cap="none" spc="0" normalizeH="0" baseline="0" noProof="0">
              <a:ln>
                <a:noFill/>
              </a:ln>
              <a:solidFill>
                <a:srgbClr val="FFFFFF"/>
              </a:solidFill>
              <a:effectLst/>
              <a:uLnTx/>
              <a:uFillTx/>
              <a:latin typeface="Barlow Light"/>
              <a:ea typeface="+mn-ea"/>
              <a:cs typeface="+mn-cs"/>
            </a:endParaRPr>
          </a:p>
        </p:txBody>
      </p:sp>
      <p:sp>
        <p:nvSpPr>
          <p:cNvPr id="8" name="Rectangle 7">
            <a:extLst>
              <a:ext uri="{FF2B5EF4-FFF2-40B4-BE49-F238E27FC236}">
                <a16:creationId xmlns:a16="http://schemas.microsoft.com/office/drawing/2014/main" id="{71BA207A-65F5-4B68-97A8-7712567553A9}"/>
              </a:ext>
            </a:extLst>
          </p:cNvPr>
          <p:cNvSpPr/>
          <p:nvPr/>
        </p:nvSpPr>
        <p:spPr>
          <a:xfrm>
            <a:off x="5386756" y="1542434"/>
            <a:ext cx="1418489" cy="3585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FFFFFF"/>
                </a:solidFill>
                <a:latin typeface="Barlow Light"/>
              </a:rPr>
              <a:t>Education/</a:t>
            </a:r>
            <a:r>
              <a:rPr kumimoji="0" lang="en-US" sz="2400" b="1" i="0" u="none" strike="noStrike" kern="1200" cap="none" spc="0" normalizeH="0" baseline="0" noProof="0">
                <a:ln>
                  <a:noFill/>
                </a:ln>
                <a:solidFill>
                  <a:srgbClr val="FFFFFF"/>
                </a:solidFill>
                <a:effectLst/>
                <a:uLnTx/>
                <a:uFillTx/>
                <a:latin typeface="Barlow Light"/>
                <a:ea typeface="+mn-ea"/>
                <a:cs typeface="+mn-cs"/>
              </a:rPr>
              <a:t>Training</a:t>
            </a:r>
          </a:p>
        </p:txBody>
      </p:sp>
      <p:sp>
        <p:nvSpPr>
          <p:cNvPr id="9" name="Rectangle 8">
            <a:extLst>
              <a:ext uri="{FF2B5EF4-FFF2-40B4-BE49-F238E27FC236}">
                <a16:creationId xmlns:a16="http://schemas.microsoft.com/office/drawing/2014/main" id="{C2975B1F-9708-4FD6-8F8F-C6F4A3885A41}"/>
              </a:ext>
            </a:extLst>
          </p:cNvPr>
          <p:cNvSpPr/>
          <p:nvPr/>
        </p:nvSpPr>
        <p:spPr>
          <a:xfrm>
            <a:off x="8559020" y="1542434"/>
            <a:ext cx="1418489" cy="3585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Meeting Unique User Needs</a:t>
            </a:r>
          </a:p>
        </p:txBody>
      </p:sp>
      <p:sp>
        <p:nvSpPr>
          <p:cNvPr id="10" name="TextBox 9">
            <a:extLst>
              <a:ext uri="{FF2B5EF4-FFF2-40B4-BE49-F238E27FC236}">
                <a16:creationId xmlns:a16="http://schemas.microsoft.com/office/drawing/2014/main" id="{DA1432BA-499C-4A5E-B54F-81C5AC89F782}"/>
              </a:ext>
            </a:extLst>
          </p:cNvPr>
          <p:cNvSpPr txBox="1"/>
          <p:nvPr/>
        </p:nvSpPr>
        <p:spPr>
          <a:xfrm>
            <a:off x="147714" y="2780314"/>
            <a:ext cx="10738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01820"/>
                </a:solidFill>
                <a:effectLst/>
                <a:uLnTx/>
                <a:uFillTx/>
                <a:latin typeface="Barlow Light"/>
                <a:ea typeface="+mn-ea"/>
                <a:cs typeface="+mn-cs"/>
              </a:rPr>
              <a:t>Pillars of Success</a:t>
            </a:r>
          </a:p>
        </p:txBody>
      </p:sp>
      <p:cxnSp>
        <p:nvCxnSpPr>
          <p:cNvPr id="11" name="Straight Arrow Connector 10">
            <a:extLst>
              <a:ext uri="{FF2B5EF4-FFF2-40B4-BE49-F238E27FC236}">
                <a16:creationId xmlns:a16="http://schemas.microsoft.com/office/drawing/2014/main" id="{5F189600-63C3-4BCC-907B-A50C6A068EF9}"/>
              </a:ext>
            </a:extLst>
          </p:cNvPr>
          <p:cNvCxnSpPr>
            <a:cxnSpLocks/>
          </p:cNvCxnSpPr>
          <p:nvPr/>
        </p:nvCxnSpPr>
        <p:spPr>
          <a:xfrm>
            <a:off x="1221547" y="3103479"/>
            <a:ext cx="860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AB078A7-374E-428B-A596-B881F40FF169}"/>
              </a:ext>
            </a:extLst>
          </p:cNvPr>
          <p:cNvSpPr/>
          <p:nvPr/>
        </p:nvSpPr>
        <p:spPr>
          <a:xfrm>
            <a:off x="4269348" y="5199272"/>
            <a:ext cx="3626341" cy="970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Speed</a:t>
            </a:r>
          </a:p>
        </p:txBody>
      </p:sp>
      <p:sp>
        <p:nvSpPr>
          <p:cNvPr id="14" name="Rectangle 13">
            <a:extLst>
              <a:ext uri="{FF2B5EF4-FFF2-40B4-BE49-F238E27FC236}">
                <a16:creationId xmlns:a16="http://schemas.microsoft.com/office/drawing/2014/main" id="{4E19D023-0B96-4C05-BCCE-23FC1D2E885B}"/>
              </a:ext>
            </a:extLst>
          </p:cNvPr>
          <p:cNvSpPr/>
          <p:nvPr/>
        </p:nvSpPr>
        <p:spPr>
          <a:xfrm>
            <a:off x="7893099" y="5199128"/>
            <a:ext cx="3626342" cy="970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Barlow Light"/>
                <a:ea typeface="+mn-ea"/>
                <a:cs typeface="+mn-cs"/>
              </a:rPr>
              <a:t>Integration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a:t>Adopt or create a technology that allows for real-time tracking of the infrastructure and interfaces that may affect the EHR</a:t>
            </a:r>
          </a:p>
          <a:p>
            <a:pPr marL="457200" indent="-457200">
              <a:buAutoNum type="arabicPeriod"/>
            </a:pPr>
            <a:r>
              <a:rPr lang="en-US"/>
              <a:t>Adopt best practices for initial education of end-users</a:t>
            </a:r>
          </a:p>
          <a:p>
            <a:pPr marL="914400" lvl="1" indent="-457200">
              <a:buAutoNum type="alphaLcPeriod"/>
            </a:pPr>
            <a:r>
              <a:rPr lang="en-US"/>
              <a:t>Teach to end-user workflows</a:t>
            </a:r>
          </a:p>
          <a:p>
            <a:pPr marL="914400" lvl="1" indent="-457200">
              <a:buFont typeface="Arial" panose="020B0604020202020204" pitchFamily="34" charset="0"/>
              <a:buAutoNum type="alphaLcPeriod"/>
            </a:pPr>
            <a:r>
              <a:rPr lang="en-US"/>
              <a:t>Have 8–10 hours before go-live</a:t>
            </a:r>
          </a:p>
          <a:p>
            <a:pPr marL="914400" lvl="1" indent="-457200">
              <a:buFont typeface="Arial" panose="020B0604020202020204" pitchFamily="34" charset="0"/>
              <a:buAutoNum type="alphaLcPeriod"/>
            </a:pPr>
            <a:r>
              <a:rPr lang="en-US"/>
              <a:t>A portion should be simulated or live</a:t>
            </a:r>
          </a:p>
          <a:p>
            <a:pPr marL="457200" indent="-457200">
              <a:buFont typeface="+mj-lt"/>
              <a:buAutoNum type="arabicPeriod"/>
            </a:pPr>
            <a:r>
              <a:rPr lang="en-US"/>
              <a:t>Reboot education for VISN 10 and VISN 20</a:t>
            </a:r>
          </a:p>
          <a:p>
            <a:pPr marL="457200" indent="-457200">
              <a:buFont typeface="+mj-lt"/>
              <a:buAutoNum type="arabicPeriod"/>
            </a:pPr>
            <a:r>
              <a:rPr lang="en-US"/>
              <a:t>Improve communication channels for changes and decision-making</a:t>
            </a:r>
          </a:p>
          <a:p>
            <a:pPr marL="914400" lvl="1" indent="-457200">
              <a:buAutoNum type="alphaLcPeriod"/>
            </a:pPr>
            <a:r>
              <a:rPr lang="en-US"/>
              <a:t>Have a fast track for quick fixes</a:t>
            </a:r>
          </a:p>
          <a:p>
            <a:pPr marL="914400" lvl="1" indent="-457200">
              <a:buAutoNum type="alphaLcPeriod"/>
            </a:pPr>
            <a:r>
              <a:rPr lang="en-US"/>
              <a:t>Ensure all end-users understand pathways</a:t>
            </a:r>
          </a:p>
          <a:p>
            <a:pPr marL="914400" lvl="1" indent="-457200">
              <a:buAutoNum type="alphaLcPeriod"/>
            </a:pPr>
            <a:r>
              <a:rPr lang="en-US"/>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3982436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C49776-F72D-52C2-77E3-43C8AAA563F0}"/>
              </a:ext>
            </a:extLst>
          </p:cNvPr>
          <p:cNvPicPr>
            <a:picLocks noChangeAspect="1"/>
          </p:cNvPicPr>
          <p:nvPr/>
        </p:nvPicPr>
        <p:blipFill>
          <a:blip r:embed="rId3"/>
          <a:stretch>
            <a:fillRect/>
          </a:stretch>
        </p:blipFill>
        <p:spPr>
          <a:xfrm>
            <a:off x="0" y="225291"/>
            <a:ext cx="11559941" cy="6075243"/>
          </a:xfrm>
          <a:prstGeom prst="rect">
            <a:avLst/>
          </a:prstGeom>
        </p:spPr>
      </p:pic>
      <p:pic>
        <p:nvPicPr>
          <p:cNvPr id="7" name="Picture 6">
            <a:extLst>
              <a:ext uri="{FF2B5EF4-FFF2-40B4-BE49-F238E27FC236}">
                <a16:creationId xmlns:a16="http://schemas.microsoft.com/office/drawing/2014/main" id="{EF513E88-4F6A-7086-83C6-5955266CED1A}"/>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FEBA92E2-ADCE-9FF2-8D25-7967757803F9}"/>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D8259057-9B1E-A313-0269-73193C9138FE}"/>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B74A8DD0-99C9-3633-42D2-C3A9DEAB53B5}"/>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2A26A832-5DA1-7D5A-21EF-F2F811D01CB1}"/>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89D7B838-20F2-A0FB-1E8C-EE3BA61358FD}"/>
              </a:ext>
            </a:extLst>
          </p:cNvPr>
          <p:cNvSpPr/>
          <p:nvPr/>
        </p:nvSpPr>
        <p:spPr>
          <a:xfrm>
            <a:off x="0" y="1076120"/>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E6693B-1A1D-033B-D32C-8ED45F44AAC9}"/>
              </a:ext>
            </a:extLst>
          </p:cNvPr>
          <p:cNvSpPr/>
          <p:nvPr/>
        </p:nvSpPr>
        <p:spPr>
          <a:xfrm>
            <a:off x="0" y="5488749"/>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45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EAA8EE-CBD5-4840-922B-16209789D413}"/>
              </a:ext>
            </a:extLst>
          </p:cNvPr>
          <p:cNvSpPr>
            <a:spLocks noGrp="1"/>
          </p:cNvSpPr>
          <p:nvPr>
            <p:ph type="sldNum" sz="quarter" idx="12"/>
          </p:nvPr>
        </p:nvSpPr>
        <p:spPr/>
        <p:txBody>
          <a:bodyPr/>
          <a:lstStyle/>
          <a:p>
            <a:r>
              <a:rPr lang="en-US">
                <a:solidFill>
                  <a:srgbClr val="C00000"/>
                </a:solidFill>
              </a:rPr>
              <a:t>53</a:t>
            </a:r>
          </a:p>
        </p:txBody>
      </p:sp>
      <p:pic>
        <p:nvPicPr>
          <p:cNvPr id="8" name="Picture 7" descr="A picture containing person, building, clothing, outdoor&#10;&#10;Description automatically generated">
            <a:extLst>
              <a:ext uri="{FF2B5EF4-FFF2-40B4-BE49-F238E27FC236}">
                <a16:creationId xmlns:a16="http://schemas.microsoft.com/office/drawing/2014/main" id="{8210EF62-9473-4DB4-AB8C-B380E2CCC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28" y="2209864"/>
            <a:ext cx="2627846" cy="1748604"/>
          </a:xfrm>
          <a:prstGeom prst="rect">
            <a:avLst/>
          </a:prstGeom>
        </p:spPr>
      </p:pic>
      <p:sp>
        <p:nvSpPr>
          <p:cNvPr id="9" name="TextBox 8">
            <a:extLst>
              <a:ext uri="{FF2B5EF4-FFF2-40B4-BE49-F238E27FC236}">
                <a16:creationId xmlns:a16="http://schemas.microsoft.com/office/drawing/2014/main" id="{C599E025-BDAF-4E15-981C-C71D969E6668}"/>
              </a:ext>
            </a:extLst>
          </p:cNvPr>
          <p:cNvSpPr txBox="1"/>
          <p:nvPr/>
        </p:nvSpPr>
        <p:spPr>
          <a:xfrm>
            <a:off x="518741" y="4126703"/>
            <a:ext cx="2627846" cy="2031325"/>
          </a:xfrm>
          <a:prstGeom prst="rect">
            <a:avLst/>
          </a:prstGeom>
          <a:noFill/>
        </p:spPr>
        <p:txBody>
          <a:bodyPr wrap="square" rtlCol="0">
            <a:spAutoFit/>
          </a:bodyPr>
          <a:lstStyle/>
          <a:p>
            <a:r>
              <a:rPr lang="en-US"/>
              <a:t>Dr. Emily Webber, MD, FAAP, FAMIA</a:t>
            </a:r>
          </a:p>
          <a:p>
            <a:endParaRPr lang="en-US"/>
          </a:p>
          <a:p>
            <a:r>
              <a:rPr lang="en-US"/>
              <a:t>CMIO for Indiana University Health and Riley Children’s Health</a:t>
            </a:r>
          </a:p>
          <a:p>
            <a:endParaRPr lang="en-US"/>
          </a:p>
        </p:txBody>
      </p:sp>
      <p:pic>
        <p:nvPicPr>
          <p:cNvPr id="1026" name="Picture 2" descr="Co-creator of computer mouse dies at age 91 | WRAL TechWire">
            <a:extLst>
              <a:ext uri="{FF2B5EF4-FFF2-40B4-BE49-F238E27FC236}">
                <a16:creationId xmlns:a16="http://schemas.microsoft.com/office/drawing/2014/main" id="{0B42EA8B-B5DD-4218-A7E6-F8DEE40E4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61034"/>
            <a:ext cx="3893527" cy="2180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C78ECA-F904-4956-9D18-D7A0AA5494E7}"/>
              </a:ext>
            </a:extLst>
          </p:cNvPr>
          <p:cNvPicPr>
            <a:picLocks noChangeAspect="1"/>
          </p:cNvPicPr>
          <p:nvPr/>
        </p:nvPicPr>
        <p:blipFill rotWithShape="1">
          <a:blip r:embed="rId4">
            <a:extLst>
              <a:ext uri="{28A0092B-C50C-407E-A947-70E740481C1C}">
                <a14:useLocalDpi xmlns:a14="http://schemas.microsoft.com/office/drawing/2010/main" val="0"/>
              </a:ext>
            </a:extLst>
          </a:blip>
          <a:srcRect l="1254" t="89229" r="63432" b="590"/>
          <a:stretch/>
        </p:blipFill>
        <p:spPr>
          <a:xfrm>
            <a:off x="1158570" y="651540"/>
            <a:ext cx="3968629" cy="829673"/>
          </a:xfrm>
          <a:prstGeom prst="rect">
            <a:avLst/>
          </a:prstGeom>
        </p:spPr>
      </p:pic>
      <p:pic>
        <p:nvPicPr>
          <p:cNvPr id="12" name="Picture 11" descr="A picture containing website&#10;&#10;Description automatically generated">
            <a:extLst>
              <a:ext uri="{FF2B5EF4-FFF2-40B4-BE49-F238E27FC236}">
                <a16:creationId xmlns:a16="http://schemas.microsoft.com/office/drawing/2014/main" id="{49B6CBCF-6533-4DF8-86F8-85E07CC84C45}"/>
              </a:ext>
            </a:extLst>
          </p:cNvPr>
          <p:cNvPicPr>
            <a:picLocks noChangeAspect="1"/>
          </p:cNvPicPr>
          <p:nvPr/>
        </p:nvPicPr>
        <p:blipFill rotWithShape="1">
          <a:blip r:embed="rId5">
            <a:extLst>
              <a:ext uri="{28A0092B-C50C-407E-A947-70E740481C1C}">
                <a14:useLocalDpi xmlns:a14="http://schemas.microsoft.com/office/drawing/2010/main" val="0"/>
              </a:ext>
            </a:extLst>
          </a:blip>
          <a:srcRect l="54271" t="1792" r="6161" b="82953"/>
          <a:stretch/>
        </p:blipFill>
        <p:spPr>
          <a:xfrm>
            <a:off x="5223110" y="603971"/>
            <a:ext cx="2620783" cy="755158"/>
          </a:xfrm>
          <a:prstGeom prst="rect">
            <a:avLst/>
          </a:prstGeom>
        </p:spPr>
      </p:pic>
      <p:pic>
        <p:nvPicPr>
          <p:cNvPr id="13" name="Picture 12">
            <a:extLst>
              <a:ext uri="{FF2B5EF4-FFF2-40B4-BE49-F238E27FC236}">
                <a16:creationId xmlns:a16="http://schemas.microsoft.com/office/drawing/2014/main" id="{4C7592AB-D8C2-4CEE-81AE-9DB26B2D7760}"/>
              </a:ext>
            </a:extLst>
          </p:cNvPr>
          <p:cNvPicPr>
            <a:picLocks noChangeAspect="1"/>
          </p:cNvPicPr>
          <p:nvPr/>
        </p:nvPicPr>
        <p:blipFill rotWithShape="1">
          <a:blip r:embed="rId4">
            <a:extLst>
              <a:ext uri="{28A0092B-C50C-407E-A947-70E740481C1C}">
                <a14:useLocalDpi xmlns:a14="http://schemas.microsoft.com/office/drawing/2010/main" val="0"/>
              </a:ext>
            </a:extLst>
          </a:blip>
          <a:srcRect l="34432" t="89229" r="35083" b="590"/>
          <a:stretch/>
        </p:blipFill>
        <p:spPr>
          <a:xfrm>
            <a:off x="7939804" y="651539"/>
            <a:ext cx="3425957" cy="829673"/>
          </a:xfrm>
          <a:prstGeom prst="rect">
            <a:avLst/>
          </a:prstGeom>
        </p:spPr>
      </p:pic>
      <p:sp>
        <p:nvSpPr>
          <p:cNvPr id="14" name="TextBox 13">
            <a:extLst>
              <a:ext uri="{FF2B5EF4-FFF2-40B4-BE49-F238E27FC236}">
                <a16:creationId xmlns:a16="http://schemas.microsoft.com/office/drawing/2014/main" id="{FF28AC44-683A-4044-8FAC-6047273E2842}"/>
              </a:ext>
            </a:extLst>
          </p:cNvPr>
          <p:cNvSpPr txBox="1"/>
          <p:nvPr/>
        </p:nvSpPr>
        <p:spPr>
          <a:xfrm>
            <a:off x="3683977" y="2890391"/>
            <a:ext cx="6110654" cy="1077218"/>
          </a:xfrm>
          <a:prstGeom prst="rect">
            <a:avLst/>
          </a:prstGeom>
          <a:noFill/>
        </p:spPr>
        <p:txBody>
          <a:bodyPr wrap="square" rtlCol="0">
            <a:spAutoFit/>
          </a:bodyPr>
          <a:lstStyle/>
          <a:p>
            <a:r>
              <a:rPr lang="en-US" sz="3200" b="1"/>
              <a:t>“The EHR experience begins with the lowly computer mouse.”</a:t>
            </a:r>
          </a:p>
        </p:txBody>
      </p:sp>
      <p:sp>
        <p:nvSpPr>
          <p:cNvPr id="10" name="TextBox 9">
            <a:extLst>
              <a:ext uri="{FF2B5EF4-FFF2-40B4-BE49-F238E27FC236}">
                <a16:creationId xmlns:a16="http://schemas.microsoft.com/office/drawing/2014/main" id="{5D1D9265-82D1-4D29-B781-91C34DB8611D}"/>
              </a:ext>
            </a:extLst>
          </p:cNvPr>
          <p:cNvSpPr txBox="1"/>
          <p:nvPr/>
        </p:nvSpPr>
        <p:spPr>
          <a:xfrm>
            <a:off x="5612580" y="59503"/>
            <a:ext cx="6359290" cy="523220"/>
          </a:xfrm>
          <a:prstGeom prst="rect">
            <a:avLst/>
          </a:prstGeom>
          <a:noFill/>
        </p:spPr>
        <p:txBody>
          <a:bodyPr wrap="square">
            <a:spAutoFit/>
          </a:bodyPr>
          <a:lstStyle/>
          <a:p>
            <a:r>
              <a:rPr lang="en-US" sz="2800" b="1">
                <a:solidFill>
                  <a:schemeClr val="tx1">
                    <a:lumMod val="50000"/>
                    <a:lumOff val="50000"/>
                  </a:schemeClr>
                </a:solidFill>
                <a:latin typeface="+mj-lt"/>
              </a:rPr>
              <a:t>Arch Collaborative 2022 Provider Workshop</a:t>
            </a:r>
            <a:endParaRPr lang="en-US" sz="2800" b="1">
              <a:latin typeface="+mj-lt"/>
            </a:endParaRPr>
          </a:p>
        </p:txBody>
      </p:sp>
    </p:spTree>
    <p:extLst>
      <p:ext uri="{BB962C8B-B14F-4D97-AF65-F5344CB8AC3E}">
        <p14:creationId xmlns:p14="http://schemas.microsoft.com/office/powerpoint/2010/main" val="614276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674D-C9F2-4C2F-8C23-3A448AD2DA97}"/>
              </a:ext>
            </a:extLst>
          </p:cNvPr>
          <p:cNvSpPr>
            <a:spLocks noGrp="1"/>
          </p:cNvSpPr>
          <p:nvPr>
            <p:ph type="title"/>
          </p:nvPr>
        </p:nvSpPr>
        <p:spPr>
          <a:xfrm>
            <a:off x="1806819" y="603251"/>
            <a:ext cx="5353050" cy="539750"/>
          </a:xfrm>
        </p:spPr>
        <p:txBody>
          <a:bodyPr/>
          <a:lstStyle/>
          <a:p>
            <a:r>
              <a:rPr lang="en-US"/>
              <a:t>System reliability and performance</a:t>
            </a:r>
          </a:p>
        </p:txBody>
      </p:sp>
      <p:sp>
        <p:nvSpPr>
          <p:cNvPr id="4" name="Slide Number Placeholder 3">
            <a:extLst>
              <a:ext uri="{FF2B5EF4-FFF2-40B4-BE49-F238E27FC236}">
                <a16:creationId xmlns:a16="http://schemas.microsoft.com/office/drawing/2014/main" id="{9EEAA8EE-CBD5-4840-922B-16209789D413}"/>
              </a:ext>
            </a:extLst>
          </p:cNvPr>
          <p:cNvSpPr>
            <a:spLocks noGrp="1"/>
          </p:cNvSpPr>
          <p:nvPr>
            <p:ph type="sldNum" sz="quarter" idx="12"/>
          </p:nvPr>
        </p:nvSpPr>
        <p:spPr/>
        <p:txBody>
          <a:bodyPr/>
          <a:lstStyle/>
          <a:p>
            <a:r>
              <a:rPr lang="en-US">
                <a:solidFill>
                  <a:srgbClr val="C00000"/>
                </a:solidFill>
              </a:rPr>
              <a:t>53</a:t>
            </a:r>
          </a:p>
        </p:txBody>
      </p:sp>
      <p:pic>
        <p:nvPicPr>
          <p:cNvPr id="6" name="Picture 5" descr="Graphical user interface&#10;&#10;Description automatically generated">
            <a:extLst>
              <a:ext uri="{FF2B5EF4-FFF2-40B4-BE49-F238E27FC236}">
                <a16:creationId xmlns:a16="http://schemas.microsoft.com/office/drawing/2014/main" id="{BF10DDBD-6022-4AB9-B14D-3A8744C8B5B2}"/>
              </a:ext>
            </a:extLst>
          </p:cNvPr>
          <p:cNvPicPr>
            <a:picLocks noChangeAspect="1"/>
          </p:cNvPicPr>
          <p:nvPr/>
        </p:nvPicPr>
        <p:blipFill rotWithShape="1">
          <a:blip r:embed="rId3">
            <a:extLst>
              <a:ext uri="{28A0092B-C50C-407E-A947-70E740481C1C}">
                <a14:useLocalDpi xmlns:a14="http://schemas.microsoft.com/office/drawing/2010/main" val="0"/>
              </a:ext>
            </a:extLst>
          </a:blip>
          <a:srcRect l="774" r="703"/>
          <a:stretch/>
        </p:blipFill>
        <p:spPr>
          <a:xfrm>
            <a:off x="1201859" y="1581673"/>
            <a:ext cx="9525139" cy="4565092"/>
          </a:xfrm>
          <a:prstGeom prst="rect">
            <a:avLst/>
          </a:prstGeom>
        </p:spPr>
      </p:pic>
      <p:sp>
        <p:nvSpPr>
          <p:cNvPr id="5" name="TextBox 4">
            <a:extLst>
              <a:ext uri="{FF2B5EF4-FFF2-40B4-BE49-F238E27FC236}">
                <a16:creationId xmlns:a16="http://schemas.microsoft.com/office/drawing/2014/main" id="{DF9586AC-EE0C-4059-90C0-5206283F07DE}"/>
              </a:ext>
            </a:extLst>
          </p:cNvPr>
          <p:cNvSpPr txBox="1"/>
          <p:nvPr/>
        </p:nvSpPr>
        <p:spPr>
          <a:xfrm>
            <a:off x="4447822" y="59503"/>
            <a:ext cx="7524048" cy="523220"/>
          </a:xfrm>
          <a:prstGeom prst="rect">
            <a:avLst/>
          </a:prstGeom>
          <a:noFill/>
        </p:spPr>
        <p:txBody>
          <a:bodyPr wrap="square">
            <a:spAutoFit/>
          </a:bodyPr>
          <a:lstStyle/>
          <a:p>
            <a:r>
              <a:rPr lang="en-US" sz="2800" b="1" dirty="0">
                <a:solidFill>
                  <a:schemeClr val="tx1">
                    <a:lumMod val="50000"/>
                    <a:lumOff val="50000"/>
                  </a:schemeClr>
                </a:solidFill>
                <a:latin typeface="+mj-lt"/>
              </a:rPr>
              <a:t>Arch Collaborative 2022 Provider Workshop</a:t>
            </a:r>
            <a:endParaRPr lang="en-US" sz="2800" b="1" dirty="0">
              <a:latin typeface="+mj-lt"/>
            </a:endParaRPr>
          </a:p>
        </p:txBody>
      </p:sp>
    </p:spTree>
    <p:extLst>
      <p:ext uri="{BB962C8B-B14F-4D97-AF65-F5344CB8AC3E}">
        <p14:creationId xmlns:p14="http://schemas.microsoft.com/office/powerpoint/2010/main" val="3951657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BD7B44-D54E-437C-A9A2-447C690F87C4}"/>
              </a:ext>
            </a:extLst>
          </p:cNvPr>
          <p:cNvSpPr>
            <a:spLocks noGrp="1"/>
          </p:cNvSpPr>
          <p:nvPr>
            <p:ph idx="1"/>
          </p:nvPr>
        </p:nvSpPr>
        <p:spPr/>
        <p:txBody>
          <a:bodyPr/>
          <a:lstStyle/>
          <a:p>
            <a:pPr marL="0" marR="0" indent="0">
              <a:lnSpc>
                <a:spcPct val="75000"/>
              </a:lnSpc>
              <a:spcBef>
                <a:spcPts val="0"/>
              </a:spcBef>
              <a:spcAft>
                <a:spcPts val="800"/>
              </a:spcAft>
              <a:buNone/>
            </a:pPr>
            <a:r>
              <a:rPr lang="en-US" sz="1800" b="1">
                <a:solidFill>
                  <a:srgbClr val="C18654"/>
                </a:solidFill>
                <a:effectLst/>
                <a:latin typeface="Barlow" panose="00000500000000000000" pitchFamily="2" charset="0"/>
                <a:ea typeface="Calibri" panose="020F0502020204030204" pitchFamily="34" charset="0"/>
                <a:cs typeface="Times New Roman" panose="02020603050405020304" pitchFamily="18" charset="0"/>
              </a:rPr>
              <a:t> Outcomes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26% increase in agreement that the EHR is reliable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22% increase in agreement that the EHR has fast system response 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i="0" kern="0" spc="-20">
                <a:solidFill>
                  <a:srgbClr val="404040"/>
                </a:solidFill>
                <a:effectLst/>
                <a:latin typeface="Barlow" panose="00000500000000000000" pitchFamily="2" charset="0"/>
                <a:ea typeface="Times New Roman" panose="02020603050405020304" pitchFamily="18" charset="0"/>
                <a:cs typeface="Times New Roman" panose="02020603050405020304" pitchFamily="18" charset="0"/>
              </a:rPr>
              <a:t>What Intermountain Healthcare and Goliath Technologies Did</a:t>
            </a:r>
            <a:endParaRPr lang="en-US" sz="1800" b="1" i="1" kern="0" spc="-100">
              <a:solidFill>
                <a:srgbClr val="2D4F8E"/>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600"/>
              <a:t>Spent 18 months rolling out solution before go-live</a:t>
            </a:r>
          </a:p>
          <a:p>
            <a:pPr lvl="1">
              <a:buFont typeface="Wingdings" panose="05000000000000000000" pitchFamily="2" charset="2"/>
              <a:buChar char="§"/>
            </a:pPr>
            <a:r>
              <a:rPr lang="en-US" sz="1600"/>
              <a:t>Had real-time monitoring of reliability and response time metrics</a:t>
            </a:r>
          </a:p>
          <a:p>
            <a:pPr lvl="1">
              <a:buFont typeface="Wingdings" panose="05000000000000000000" pitchFamily="2" charset="2"/>
              <a:buChar char="§"/>
            </a:pPr>
            <a:r>
              <a:rPr lang="en-US" sz="1600"/>
              <a:t>Identified where the system wasn’t working</a:t>
            </a:r>
          </a:p>
        </p:txBody>
      </p:sp>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lstStyle/>
          <a:p>
            <a:r>
              <a:rPr lang="en-US"/>
              <a:t>Case Study: Intermountain Healthcare and Goliath Technologies</a:t>
            </a:r>
          </a:p>
        </p:txBody>
      </p:sp>
    </p:spTree>
    <p:extLst>
      <p:ext uri="{BB962C8B-B14F-4D97-AF65-F5344CB8AC3E}">
        <p14:creationId xmlns:p14="http://schemas.microsoft.com/office/powerpoint/2010/main" val="2750736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DF8FB-F91F-0ED9-6556-07AB1D60C211}"/>
              </a:ext>
            </a:extLst>
          </p:cNvPr>
          <p:cNvPicPr>
            <a:picLocks noChangeAspect="1"/>
          </p:cNvPicPr>
          <p:nvPr/>
        </p:nvPicPr>
        <p:blipFill>
          <a:blip r:embed="rId3"/>
          <a:stretch>
            <a:fillRect/>
          </a:stretch>
        </p:blipFill>
        <p:spPr>
          <a:xfrm>
            <a:off x="0" y="225292"/>
            <a:ext cx="11463688" cy="6024658"/>
          </a:xfrm>
          <a:prstGeom prst="rect">
            <a:avLst/>
          </a:prstGeom>
        </p:spPr>
      </p:pic>
      <p:pic>
        <p:nvPicPr>
          <p:cNvPr id="7" name="Picture 6">
            <a:extLst>
              <a:ext uri="{FF2B5EF4-FFF2-40B4-BE49-F238E27FC236}">
                <a16:creationId xmlns:a16="http://schemas.microsoft.com/office/drawing/2014/main" id="{F8C4C008-F043-364E-5776-AB43FBC84649}"/>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8" name="Picture 7">
            <a:extLst>
              <a:ext uri="{FF2B5EF4-FFF2-40B4-BE49-F238E27FC236}">
                <a16:creationId xmlns:a16="http://schemas.microsoft.com/office/drawing/2014/main" id="{A9D754EB-2658-3AA5-9BD8-AF9EF98A1D45}"/>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9" name="Picture 8">
            <a:extLst>
              <a:ext uri="{FF2B5EF4-FFF2-40B4-BE49-F238E27FC236}">
                <a16:creationId xmlns:a16="http://schemas.microsoft.com/office/drawing/2014/main" id="{29CC2F01-09DC-3008-5607-FE0B3BE9AF77}"/>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0" name="Picture 9">
            <a:extLst>
              <a:ext uri="{FF2B5EF4-FFF2-40B4-BE49-F238E27FC236}">
                <a16:creationId xmlns:a16="http://schemas.microsoft.com/office/drawing/2014/main" id="{2FBF2061-D0DB-D908-AEF5-919E34ED3C6E}"/>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1" name="Picture 10">
            <a:extLst>
              <a:ext uri="{FF2B5EF4-FFF2-40B4-BE49-F238E27FC236}">
                <a16:creationId xmlns:a16="http://schemas.microsoft.com/office/drawing/2014/main" id="{90EB4A27-52CE-84BD-81D0-DBE5FD67B020}"/>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2" name="Rectangle 11">
            <a:extLst>
              <a:ext uri="{FF2B5EF4-FFF2-40B4-BE49-F238E27FC236}">
                <a16:creationId xmlns:a16="http://schemas.microsoft.com/office/drawing/2014/main" id="{C5F61810-0994-62EF-CB37-4F652577D51C}"/>
              </a:ext>
            </a:extLst>
          </p:cNvPr>
          <p:cNvSpPr/>
          <p:nvPr/>
        </p:nvSpPr>
        <p:spPr>
          <a:xfrm>
            <a:off x="0" y="5325119"/>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D536D-3BAE-DFEA-0E7B-43617C86E413}"/>
              </a:ext>
            </a:extLst>
          </p:cNvPr>
          <p:cNvSpPr/>
          <p:nvPr/>
        </p:nvSpPr>
        <p:spPr>
          <a:xfrm>
            <a:off x="0" y="2127928"/>
            <a:ext cx="11661556" cy="519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00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How many education tracks were offered at go-live?</a:t>
            </a:r>
          </a:p>
        </p:txBody>
      </p:sp>
    </p:spTree>
    <p:extLst>
      <p:ext uri="{BB962C8B-B14F-4D97-AF65-F5344CB8AC3E}">
        <p14:creationId xmlns:p14="http://schemas.microsoft.com/office/powerpoint/2010/main" val="380459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a:t>Adopt or create a technology that allows for real-time tracking of the infrastructure and interfaces that may affect the EHR</a:t>
            </a:r>
          </a:p>
          <a:p>
            <a:pPr marL="457200" indent="-457200">
              <a:buAutoNum type="arabicPeriod"/>
            </a:pPr>
            <a:r>
              <a:rPr lang="en-US"/>
              <a:t>Adopt best practices for initial education of end-users</a:t>
            </a:r>
          </a:p>
          <a:p>
            <a:pPr marL="914400" lvl="1" indent="-457200">
              <a:buAutoNum type="alphaLcPeriod"/>
            </a:pPr>
            <a:r>
              <a:rPr lang="en-US"/>
              <a:t>Teach to end-user workflows</a:t>
            </a:r>
          </a:p>
          <a:p>
            <a:pPr marL="914400" lvl="1" indent="-457200">
              <a:buFont typeface="Arial" panose="020B0604020202020204" pitchFamily="34" charset="0"/>
              <a:buAutoNum type="alphaLcPeriod"/>
            </a:pPr>
            <a:r>
              <a:rPr lang="en-US"/>
              <a:t>Have 8–10 hours before go-live</a:t>
            </a:r>
          </a:p>
          <a:p>
            <a:pPr marL="914400" lvl="1" indent="-457200">
              <a:buFont typeface="Arial" panose="020B0604020202020204" pitchFamily="34" charset="0"/>
              <a:buAutoNum type="alphaLcPeriod"/>
            </a:pPr>
            <a:r>
              <a:rPr lang="en-US"/>
              <a:t>A portion should be simulated or live</a:t>
            </a:r>
          </a:p>
          <a:p>
            <a:pPr marL="457200" indent="-457200">
              <a:buFont typeface="+mj-lt"/>
              <a:buAutoNum type="arabicPeriod"/>
            </a:pPr>
            <a:r>
              <a:rPr lang="en-US"/>
              <a:t>Reboot education for VISN 10 and VISN 20</a:t>
            </a:r>
          </a:p>
          <a:p>
            <a:pPr marL="457200" indent="-457200">
              <a:buFont typeface="+mj-lt"/>
              <a:buAutoNum type="arabicPeriod"/>
            </a:pPr>
            <a:r>
              <a:rPr lang="en-US"/>
              <a:t>Improve communication channels for changes and decision-making</a:t>
            </a:r>
          </a:p>
          <a:p>
            <a:pPr marL="914400" lvl="1" indent="-457200">
              <a:buAutoNum type="alphaLcPeriod"/>
            </a:pPr>
            <a:r>
              <a:rPr lang="en-US"/>
              <a:t>Have a fast track for quick fixes</a:t>
            </a:r>
          </a:p>
          <a:p>
            <a:pPr marL="914400" lvl="1" indent="-457200">
              <a:buAutoNum type="alphaLcPeriod"/>
            </a:pPr>
            <a:r>
              <a:rPr lang="en-US"/>
              <a:t>Ensure all end-users understand pathways</a:t>
            </a:r>
          </a:p>
          <a:p>
            <a:pPr marL="914400" lvl="1" indent="-457200">
              <a:buAutoNum type="alphaLcPeriod"/>
            </a:pPr>
            <a:r>
              <a:rPr lang="en-US"/>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4140359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4247317"/>
          </a:xfrm>
          <a:prstGeom prst="rect">
            <a:avLst/>
          </a:prstGeom>
          <a:noFill/>
        </p:spPr>
        <p:txBody>
          <a:bodyPr wrap="square" rtlCol="0">
            <a:spAutoFit/>
          </a:bodyPr>
          <a:lstStyle/>
          <a:p>
            <a:pPr algn="ctr"/>
            <a:r>
              <a:rPr lang="en-US" sz="5400" b="1">
                <a:solidFill>
                  <a:schemeClr val="bg1"/>
                </a:solidFill>
              </a:rPr>
              <a:t>How many hours of education are mandatory and voluntary during go-live?</a:t>
            </a:r>
          </a:p>
        </p:txBody>
      </p:sp>
    </p:spTree>
    <p:extLst>
      <p:ext uri="{BB962C8B-B14F-4D97-AF65-F5344CB8AC3E}">
        <p14:creationId xmlns:p14="http://schemas.microsoft.com/office/powerpoint/2010/main" val="173982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3D57-24D8-575E-2EC5-972D5C828F35}"/>
              </a:ext>
            </a:extLst>
          </p:cNvPr>
          <p:cNvSpPr>
            <a:spLocks noGrp="1"/>
          </p:cNvSpPr>
          <p:nvPr>
            <p:ph type="title"/>
          </p:nvPr>
        </p:nvSpPr>
        <p:spPr/>
        <p:txBody>
          <a:bodyPr/>
          <a:lstStyle/>
          <a:p>
            <a:r>
              <a:rPr lang="en-US"/>
              <a:t>Education Best Practices</a:t>
            </a:r>
          </a:p>
        </p:txBody>
      </p:sp>
      <p:sp>
        <p:nvSpPr>
          <p:cNvPr id="3" name="Content Placeholder 2">
            <a:extLst>
              <a:ext uri="{FF2B5EF4-FFF2-40B4-BE49-F238E27FC236}">
                <a16:creationId xmlns:a16="http://schemas.microsoft.com/office/drawing/2014/main" id="{D89FD9FB-AC2B-89C5-90DA-4C161059048E}"/>
              </a:ext>
            </a:extLst>
          </p:cNvPr>
          <p:cNvSpPr>
            <a:spLocks noGrp="1"/>
          </p:cNvSpPr>
          <p:nvPr>
            <p:ph idx="1"/>
          </p:nvPr>
        </p:nvSpPr>
        <p:spPr/>
        <p:txBody>
          <a:bodyPr/>
          <a:lstStyle/>
          <a:p>
            <a:pPr marL="457200" indent="-457200">
              <a:buFont typeface="+mj-lt"/>
              <a:buAutoNum type="arabicPeriod"/>
            </a:pPr>
            <a:r>
              <a:rPr lang="en-US"/>
              <a:t>Should have 8–10 hours of onboarding EHR education</a:t>
            </a:r>
          </a:p>
          <a:p>
            <a:pPr marL="457200" indent="-457200">
              <a:buFont typeface="+mj-lt"/>
              <a:buAutoNum type="arabicPeriod"/>
            </a:pPr>
            <a:r>
              <a:rPr lang="en-US"/>
              <a:t>Education should be taught by a clinician, or a trainer educated in clinician workflows</a:t>
            </a:r>
          </a:p>
          <a:p>
            <a:pPr marL="457200" lvl="1" indent="0">
              <a:buNone/>
            </a:pPr>
            <a:r>
              <a:rPr lang="en-US"/>
              <a:t>a.  Education materials should be unique to each clinical workflow and approved by a clinician practicing in that workflow</a:t>
            </a:r>
          </a:p>
          <a:p>
            <a:pPr marL="457200" indent="-457200">
              <a:buFont typeface="+mj-lt"/>
              <a:buAutoNum type="arabicPeriod"/>
            </a:pPr>
            <a:r>
              <a:rPr lang="en-US"/>
              <a:t>Education should have a portion that is simulated and live</a:t>
            </a:r>
          </a:p>
          <a:p>
            <a:endParaRPr lang="en-US"/>
          </a:p>
        </p:txBody>
      </p:sp>
    </p:spTree>
    <p:extLst>
      <p:ext uri="{BB962C8B-B14F-4D97-AF65-F5344CB8AC3E}">
        <p14:creationId xmlns:p14="http://schemas.microsoft.com/office/powerpoint/2010/main" val="582935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normAutofit fontScale="90000"/>
          </a:bodyPr>
          <a:lstStyle/>
          <a:p>
            <a:r>
              <a:rPr lang="en-US"/>
              <a:t>8 to 10 hours is what is typically needed to onboard a clinician onto the EHR</a:t>
            </a:r>
          </a:p>
        </p:txBody>
      </p:sp>
      <p:pic>
        <p:nvPicPr>
          <p:cNvPr id="5" name="Picture 4">
            <a:extLst>
              <a:ext uri="{FF2B5EF4-FFF2-40B4-BE49-F238E27FC236}">
                <a16:creationId xmlns:a16="http://schemas.microsoft.com/office/drawing/2014/main" id="{B0EE33E9-2EBC-E333-1D9D-8C8E915CCB15}"/>
              </a:ext>
            </a:extLst>
          </p:cNvPr>
          <p:cNvPicPr>
            <a:picLocks noChangeAspect="1"/>
          </p:cNvPicPr>
          <p:nvPr/>
        </p:nvPicPr>
        <p:blipFill>
          <a:blip r:embed="rId3"/>
          <a:stretch>
            <a:fillRect/>
          </a:stretch>
        </p:blipFill>
        <p:spPr>
          <a:xfrm>
            <a:off x="358048" y="1391465"/>
            <a:ext cx="7690577" cy="2268927"/>
          </a:xfrm>
          <a:prstGeom prst="rect">
            <a:avLst/>
          </a:prstGeom>
        </p:spPr>
      </p:pic>
      <p:pic>
        <p:nvPicPr>
          <p:cNvPr id="7" name="Picture 6">
            <a:extLst>
              <a:ext uri="{FF2B5EF4-FFF2-40B4-BE49-F238E27FC236}">
                <a16:creationId xmlns:a16="http://schemas.microsoft.com/office/drawing/2014/main" id="{F75C26E5-73BD-B86E-74F7-51D88E62A4BD}"/>
              </a:ext>
            </a:extLst>
          </p:cNvPr>
          <p:cNvPicPr>
            <a:picLocks noChangeAspect="1"/>
          </p:cNvPicPr>
          <p:nvPr/>
        </p:nvPicPr>
        <p:blipFill>
          <a:blip r:embed="rId4"/>
          <a:stretch>
            <a:fillRect/>
          </a:stretch>
        </p:blipFill>
        <p:spPr>
          <a:xfrm>
            <a:off x="4819650" y="3660392"/>
            <a:ext cx="5695950" cy="2840520"/>
          </a:xfrm>
          <a:prstGeom prst="rect">
            <a:avLst/>
          </a:prstGeom>
        </p:spPr>
      </p:pic>
    </p:spTree>
    <p:extLst>
      <p:ext uri="{BB962C8B-B14F-4D97-AF65-F5344CB8AC3E}">
        <p14:creationId xmlns:p14="http://schemas.microsoft.com/office/powerpoint/2010/main" val="1443409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normAutofit fontScale="90000"/>
          </a:bodyPr>
          <a:lstStyle/>
          <a:p>
            <a:r>
              <a:rPr lang="en-US"/>
              <a:t>Trainers must understand clinician workflows to be credible and effective</a:t>
            </a:r>
          </a:p>
        </p:txBody>
      </p:sp>
      <p:pic>
        <p:nvPicPr>
          <p:cNvPr id="5" name="Content Placeholder 4">
            <a:extLst>
              <a:ext uri="{FF2B5EF4-FFF2-40B4-BE49-F238E27FC236}">
                <a16:creationId xmlns:a16="http://schemas.microsoft.com/office/drawing/2014/main" id="{50861324-F0E9-C536-F87C-8DDECB8A1745}"/>
              </a:ext>
            </a:extLst>
          </p:cNvPr>
          <p:cNvPicPr>
            <a:picLocks noGrp="1" noChangeAspect="1"/>
          </p:cNvPicPr>
          <p:nvPr>
            <p:ph idx="1"/>
          </p:nvPr>
        </p:nvPicPr>
        <p:blipFill>
          <a:blip r:embed="rId3"/>
          <a:stretch>
            <a:fillRect/>
          </a:stretch>
        </p:blipFill>
        <p:spPr>
          <a:xfrm>
            <a:off x="1027611" y="1804341"/>
            <a:ext cx="9196842" cy="3045231"/>
          </a:xfrm>
        </p:spPr>
      </p:pic>
    </p:spTree>
    <p:extLst>
      <p:ext uri="{BB962C8B-B14F-4D97-AF65-F5344CB8AC3E}">
        <p14:creationId xmlns:p14="http://schemas.microsoft.com/office/powerpoint/2010/main" val="244040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lstStyle/>
          <a:p>
            <a:r>
              <a:rPr lang="en-US"/>
              <a:t>Simulation training makes a difference for both providers and nurses</a:t>
            </a:r>
          </a:p>
        </p:txBody>
      </p:sp>
      <p:pic>
        <p:nvPicPr>
          <p:cNvPr id="5" name="Content Placeholder 4">
            <a:extLst>
              <a:ext uri="{FF2B5EF4-FFF2-40B4-BE49-F238E27FC236}">
                <a16:creationId xmlns:a16="http://schemas.microsoft.com/office/drawing/2014/main" id="{AB5EAE18-C13A-312B-496B-31635DA87623}"/>
              </a:ext>
            </a:extLst>
          </p:cNvPr>
          <p:cNvPicPr>
            <a:picLocks noGrp="1" noChangeAspect="1"/>
          </p:cNvPicPr>
          <p:nvPr>
            <p:ph idx="1"/>
          </p:nvPr>
        </p:nvPicPr>
        <p:blipFill>
          <a:blip r:embed="rId3"/>
          <a:stretch>
            <a:fillRect/>
          </a:stretch>
        </p:blipFill>
        <p:spPr>
          <a:xfrm>
            <a:off x="588840" y="1283494"/>
            <a:ext cx="6760243" cy="2583656"/>
          </a:xfrm>
        </p:spPr>
      </p:pic>
      <p:pic>
        <p:nvPicPr>
          <p:cNvPr id="7" name="Picture 6">
            <a:extLst>
              <a:ext uri="{FF2B5EF4-FFF2-40B4-BE49-F238E27FC236}">
                <a16:creationId xmlns:a16="http://schemas.microsoft.com/office/drawing/2014/main" id="{235C94D7-2498-8794-0663-449C7683363E}"/>
              </a:ext>
            </a:extLst>
          </p:cNvPr>
          <p:cNvPicPr>
            <a:picLocks noChangeAspect="1"/>
          </p:cNvPicPr>
          <p:nvPr/>
        </p:nvPicPr>
        <p:blipFill>
          <a:blip r:embed="rId4"/>
          <a:stretch>
            <a:fillRect/>
          </a:stretch>
        </p:blipFill>
        <p:spPr>
          <a:xfrm>
            <a:off x="3362325" y="4344833"/>
            <a:ext cx="8610600" cy="1652826"/>
          </a:xfrm>
          <a:prstGeom prst="rect">
            <a:avLst/>
          </a:prstGeom>
        </p:spPr>
      </p:pic>
    </p:spTree>
    <p:extLst>
      <p:ext uri="{BB962C8B-B14F-4D97-AF65-F5344CB8AC3E}">
        <p14:creationId xmlns:p14="http://schemas.microsoft.com/office/powerpoint/2010/main" val="881220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57518-B700-0941-8B97-9C26CF70C3F8}"/>
              </a:ext>
            </a:extLst>
          </p:cNvPr>
          <p:cNvPicPr>
            <a:picLocks noChangeAspect="1"/>
          </p:cNvPicPr>
          <p:nvPr/>
        </p:nvPicPr>
        <p:blipFill>
          <a:blip r:embed="rId3"/>
          <a:stretch>
            <a:fillRect/>
          </a:stretch>
        </p:blipFill>
        <p:spPr>
          <a:xfrm>
            <a:off x="0" y="225291"/>
            <a:ext cx="11478865" cy="6032634"/>
          </a:xfrm>
          <a:prstGeom prst="rect">
            <a:avLst/>
          </a:prstGeom>
        </p:spPr>
      </p:pic>
      <p:pic>
        <p:nvPicPr>
          <p:cNvPr id="5" name="Picture 4">
            <a:extLst>
              <a:ext uri="{FF2B5EF4-FFF2-40B4-BE49-F238E27FC236}">
                <a16:creationId xmlns:a16="http://schemas.microsoft.com/office/drawing/2014/main" id="{B1636786-D4D8-C6D6-4E56-4B5BD11F03D6}"/>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788224E2-301B-0859-A474-536A3C7346C4}"/>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7459FEAC-B1E2-B9D8-DE9A-B75A44F3743A}"/>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10506413-A524-46BE-6BF1-F659DB398731}"/>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97E46E2B-BE59-D58A-0FC4-72FF9921C64F}"/>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0" name="Rectangle 9">
            <a:extLst>
              <a:ext uri="{FF2B5EF4-FFF2-40B4-BE49-F238E27FC236}">
                <a16:creationId xmlns:a16="http://schemas.microsoft.com/office/drawing/2014/main" id="{E9F617E1-36AD-5F61-B290-0143ACBDAC73}"/>
              </a:ext>
            </a:extLst>
          </p:cNvPr>
          <p:cNvSpPr/>
          <p:nvPr/>
        </p:nvSpPr>
        <p:spPr>
          <a:xfrm>
            <a:off x="77003" y="4966636"/>
            <a:ext cx="11661556" cy="89749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80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B2C8-558F-8E8B-554B-91BD207145CC}"/>
              </a:ext>
            </a:extLst>
          </p:cNvPr>
          <p:cNvSpPr>
            <a:spLocks noGrp="1"/>
          </p:cNvSpPr>
          <p:nvPr>
            <p:ph type="title"/>
          </p:nvPr>
        </p:nvSpPr>
        <p:spPr/>
        <p:txBody>
          <a:bodyPr/>
          <a:lstStyle/>
          <a:p>
            <a:r>
              <a:rPr lang="en-US"/>
              <a:t>Governance Best Practices</a:t>
            </a:r>
          </a:p>
        </p:txBody>
      </p:sp>
      <p:sp>
        <p:nvSpPr>
          <p:cNvPr id="3" name="Content Placeholder 2">
            <a:extLst>
              <a:ext uri="{FF2B5EF4-FFF2-40B4-BE49-F238E27FC236}">
                <a16:creationId xmlns:a16="http://schemas.microsoft.com/office/drawing/2014/main" id="{FDBD2BD4-0C86-CC0C-9468-6A6695F11A30}"/>
              </a:ext>
            </a:extLst>
          </p:cNvPr>
          <p:cNvSpPr>
            <a:spLocks noGrp="1"/>
          </p:cNvSpPr>
          <p:nvPr>
            <p:ph idx="1"/>
          </p:nvPr>
        </p:nvSpPr>
        <p:spPr>
          <a:xfrm>
            <a:off x="588840" y="1558835"/>
            <a:ext cx="10610850" cy="4618128"/>
          </a:xfrm>
        </p:spPr>
        <p:txBody>
          <a:bodyPr/>
          <a:lstStyle/>
          <a:p>
            <a:pPr marL="457200" indent="-457200">
              <a:buFont typeface="+mj-lt"/>
              <a:buAutoNum type="arabicPeriod"/>
            </a:pPr>
            <a:r>
              <a:rPr lang="en-US"/>
              <a:t>Successful organizations have a fast track for quick, obvious EHR changes.</a:t>
            </a:r>
          </a:p>
          <a:p>
            <a:pPr marL="457200" indent="-457200">
              <a:buFont typeface="+mj-lt"/>
              <a:buAutoNum type="arabicPeriod"/>
            </a:pPr>
            <a:r>
              <a:rPr lang="en-US"/>
              <a:t>Requests should follow a consistent process.</a:t>
            </a:r>
          </a:p>
          <a:p>
            <a:pPr marL="457200" indent="-457200">
              <a:buFont typeface="+mj-lt"/>
              <a:buAutoNum type="arabicPeriod"/>
            </a:pPr>
            <a:r>
              <a:rPr lang="en-US"/>
              <a:t>Organizations with broad, multidisciplinary team engagement in EHR governance see higher EHR satisfaction; governance should be led by a clinician, an IT/informatics leader, and an administrative leader.</a:t>
            </a:r>
          </a:p>
        </p:txBody>
      </p:sp>
    </p:spTree>
    <p:extLst>
      <p:ext uri="{BB962C8B-B14F-4D97-AF65-F5344CB8AC3E}">
        <p14:creationId xmlns:p14="http://schemas.microsoft.com/office/powerpoint/2010/main" val="1579771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9CBA-E2A1-EA01-E2A1-4408725ED4B3}"/>
              </a:ext>
            </a:extLst>
          </p:cNvPr>
          <p:cNvSpPr>
            <a:spLocks noGrp="1"/>
          </p:cNvSpPr>
          <p:nvPr>
            <p:ph type="title"/>
          </p:nvPr>
        </p:nvSpPr>
        <p:spPr/>
        <p:txBody>
          <a:bodyPr/>
          <a:lstStyle/>
          <a:p>
            <a:r>
              <a:rPr lang="en-US"/>
              <a:t>There Should Be a Fast Track to Changes</a:t>
            </a:r>
          </a:p>
        </p:txBody>
      </p:sp>
      <p:pic>
        <p:nvPicPr>
          <p:cNvPr id="5" name="Picture 4">
            <a:extLst>
              <a:ext uri="{FF2B5EF4-FFF2-40B4-BE49-F238E27FC236}">
                <a16:creationId xmlns:a16="http://schemas.microsoft.com/office/drawing/2014/main" id="{0BA7F412-58BB-6AF5-283C-0592AB869D29}"/>
              </a:ext>
            </a:extLst>
          </p:cNvPr>
          <p:cNvPicPr>
            <a:picLocks noChangeAspect="1"/>
          </p:cNvPicPr>
          <p:nvPr/>
        </p:nvPicPr>
        <p:blipFill>
          <a:blip r:embed="rId3"/>
          <a:stretch>
            <a:fillRect/>
          </a:stretch>
        </p:blipFill>
        <p:spPr>
          <a:xfrm>
            <a:off x="1046040" y="2126162"/>
            <a:ext cx="10153650" cy="2788777"/>
          </a:xfrm>
          <a:prstGeom prst="rect">
            <a:avLst/>
          </a:prstGeom>
        </p:spPr>
      </p:pic>
    </p:spTree>
    <p:extLst>
      <p:ext uri="{BB962C8B-B14F-4D97-AF65-F5344CB8AC3E}">
        <p14:creationId xmlns:p14="http://schemas.microsoft.com/office/powerpoint/2010/main" val="688931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a:extLst>
              <a:ext uri="{FF2B5EF4-FFF2-40B4-BE49-F238E27FC236}">
                <a16:creationId xmlns:a16="http://schemas.microsoft.com/office/drawing/2014/main" id="{9226EFB0-40C6-47D5-AEF9-FD72D6F1A48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792D4F-87EE-475E-898F-819C40EF88E2}"/>
              </a:ext>
            </a:extLst>
          </p:cNvPr>
          <p:cNvSpPr>
            <a:spLocks noGrp="1"/>
          </p:cNvSpPr>
          <p:nvPr>
            <p:ph type="title"/>
          </p:nvPr>
        </p:nvSpPr>
        <p:spPr>
          <a:xfrm>
            <a:off x="4721590" y="-138806"/>
            <a:ext cx="6586491" cy="1286160"/>
          </a:xfrm>
        </p:spPr>
        <p:txBody>
          <a:bodyPr anchor="b">
            <a:normAutofit fontScale="90000"/>
          </a:bodyPr>
          <a:lstStyle/>
          <a:p>
            <a:r>
              <a:rPr lang="en-US" sz="4600">
                <a:solidFill>
                  <a:schemeClr val="tx1"/>
                </a:solidFill>
              </a:rPr>
              <a:t>Kaiser Permanente Northwest</a:t>
            </a:r>
            <a:br>
              <a:rPr lang="en-US" sz="4100">
                <a:solidFill>
                  <a:schemeClr val="tx1"/>
                </a:solidFill>
              </a:rPr>
            </a:br>
            <a:r>
              <a:rPr lang="en-US" sz="3500" i="1">
                <a:solidFill>
                  <a:schemeClr val="tx1"/>
                </a:solidFill>
              </a:rPr>
              <a:t>Pyramid of Change</a:t>
            </a:r>
          </a:p>
        </p:txBody>
      </p:sp>
      <p:sp>
        <p:nvSpPr>
          <p:cNvPr id="3" name="Content Placeholder 2">
            <a:extLst>
              <a:ext uri="{FF2B5EF4-FFF2-40B4-BE49-F238E27FC236}">
                <a16:creationId xmlns:a16="http://schemas.microsoft.com/office/drawing/2014/main" id="{7EF40470-5D62-4623-9780-F898094D9FF5}"/>
              </a:ext>
            </a:extLst>
          </p:cNvPr>
          <p:cNvSpPr>
            <a:spLocks noGrp="1"/>
          </p:cNvSpPr>
          <p:nvPr>
            <p:ph idx="1"/>
          </p:nvPr>
        </p:nvSpPr>
        <p:spPr>
          <a:xfrm>
            <a:off x="4965431" y="1271452"/>
            <a:ext cx="6586489" cy="5238404"/>
          </a:xfrm>
        </p:spPr>
        <p:txBody>
          <a:bodyPr>
            <a:noAutofit/>
          </a:bodyPr>
          <a:lstStyle/>
          <a:p>
            <a:pPr marL="0" indent="0">
              <a:buNone/>
            </a:pPr>
            <a:r>
              <a:rPr lang="en-US" sz="1800" b="1">
                <a:solidFill>
                  <a:schemeClr val="bg2">
                    <a:lumMod val="25000"/>
                    <a:alpha val="74902"/>
                  </a:schemeClr>
                </a:solidFill>
              </a:rPr>
              <a:t>Kaiser Permanente Northwest identified a root cause of EMR frustration and created a way for clinicians to feel empowered by their EMR.</a:t>
            </a:r>
          </a:p>
          <a:p>
            <a:pPr marL="0" indent="0">
              <a:buNone/>
            </a:pPr>
            <a:r>
              <a:rPr lang="en-US" sz="1800" b="1">
                <a:solidFill>
                  <a:schemeClr val="bg2">
                    <a:lumMod val="25000"/>
                    <a:alpha val="74902"/>
                  </a:schemeClr>
                </a:solidFill>
              </a:rPr>
              <a:t>Keys to Success</a:t>
            </a:r>
            <a:endParaRPr lang="en-US" sz="1800">
              <a:solidFill>
                <a:schemeClr val="bg2">
                  <a:lumMod val="25000"/>
                  <a:alpha val="74902"/>
                </a:schemeClr>
              </a:solidFill>
            </a:endParaRPr>
          </a:p>
          <a:p>
            <a:pPr lvl="1" fontAlgn="base"/>
            <a:r>
              <a:rPr lang="en-US" sz="1800"/>
              <a:t>It is important for organization leaders to maintain communication with clinical EMR end users, learn end users' workflow needs, and attempt to meet their requests.</a:t>
            </a:r>
          </a:p>
          <a:p>
            <a:pPr lvl="1" fontAlgn="base"/>
            <a:r>
              <a:rPr lang="en-US" sz="1800"/>
              <a:t>Clinicians need to feel that the EMR is supported by people who understand that the EMR is a clinical aide, not a billing or IT tool. </a:t>
            </a:r>
          </a:p>
          <a:p>
            <a:pPr marL="0" indent="0">
              <a:buNone/>
            </a:pPr>
            <a:r>
              <a:rPr lang="en-US" sz="1800" b="1">
                <a:solidFill>
                  <a:schemeClr val="bg2">
                    <a:lumMod val="25000"/>
                    <a:alpha val="74902"/>
                  </a:schemeClr>
                </a:solidFill>
              </a:rPr>
              <a:t>Outcomes</a:t>
            </a:r>
          </a:p>
          <a:p>
            <a:pPr lvl="1" fontAlgn="base"/>
            <a:r>
              <a:rPr lang="en-US" sz="1800"/>
              <a:t>99th percentile for overall provider satisfaction.</a:t>
            </a:r>
          </a:p>
          <a:p>
            <a:pPr lvl="1" fontAlgn="base"/>
            <a:r>
              <a:rPr lang="en-US" sz="1800"/>
              <a:t>99th percentile for agreement that IT leadership has implemented and supported the EMR well.</a:t>
            </a:r>
          </a:p>
          <a:p>
            <a:endParaRPr lang="en-US" sz="1800"/>
          </a:p>
        </p:txBody>
      </p:sp>
    </p:spTree>
    <p:extLst>
      <p:ext uri="{BB962C8B-B14F-4D97-AF65-F5344CB8AC3E}">
        <p14:creationId xmlns:p14="http://schemas.microsoft.com/office/powerpoint/2010/main" val="4253487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F6D5BB-5035-3B7B-E14D-DCA4F4E21123}"/>
              </a:ext>
            </a:extLst>
          </p:cNvPr>
          <p:cNvPicPr>
            <a:picLocks noChangeAspect="1"/>
          </p:cNvPicPr>
          <p:nvPr/>
        </p:nvPicPr>
        <p:blipFill>
          <a:blip r:embed="rId3"/>
          <a:stretch>
            <a:fillRect/>
          </a:stretch>
        </p:blipFill>
        <p:spPr>
          <a:xfrm>
            <a:off x="1657728" y="75149"/>
            <a:ext cx="8600970" cy="6462542"/>
          </a:xfrm>
          <a:prstGeom prst="rect">
            <a:avLst/>
          </a:prstGeom>
        </p:spPr>
      </p:pic>
    </p:spTree>
    <p:extLst>
      <p:ext uri="{BB962C8B-B14F-4D97-AF65-F5344CB8AC3E}">
        <p14:creationId xmlns:p14="http://schemas.microsoft.com/office/powerpoint/2010/main" val="233275583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2BEC-E17B-EA30-5CAD-EBCC707C7F40}"/>
              </a:ext>
            </a:extLst>
          </p:cNvPr>
          <p:cNvSpPr>
            <a:spLocks noGrp="1"/>
          </p:cNvSpPr>
          <p:nvPr>
            <p:ph type="title"/>
          </p:nvPr>
        </p:nvSpPr>
        <p:spPr/>
        <p:txBody>
          <a:bodyPr/>
          <a:lstStyle/>
          <a:p>
            <a:r>
              <a:rPr lang="en-US"/>
              <a:t>Who Did We Survey?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7110A-9578-FC1B-3B6A-C8509A75C317}"/>
                  </a:ext>
                </a:extLst>
              </p:cNvPr>
              <p:cNvSpPr txBox="1"/>
              <p:nvPr/>
            </p:nvSpPr>
            <p:spPr>
              <a:xfrm>
                <a:off x="3372374" y="2558642"/>
                <a:ext cx="1468073" cy="1202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3600" i="1" smtClean="0">
                              <a:latin typeface="Cambria Math" panose="02040503050406030204" pitchFamily="18" charset="0"/>
                            </a:rPr>
                          </m:ctrlPr>
                        </m:fPr>
                        <m:num>
                          <m:r>
                            <a:rPr lang="en-US" sz="3600" b="0" i="1" smtClean="0">
                              <a:latin typeface="Cambria Math" panose="02040503050406030204" pitchFamily="18" charset="0"/>
                            </a:rPr>
                            <m:t>546</m:t>
                          </m:r>
                        </m:num>
                        <m:den>
                          <m:r>
                            <a:rPr lang="en-US" sz="3600" b="0" i="1" smtClean="0">
                              <a:latin typeface="Cambria Math" panose="02040503050406030204" pitchFamily="18" charset="0"/>
                            </a:rPr>
                            <m:t>2,106</m:t>
                          </m:r>
                        </m:den>
                      </m:f>
                    </m:oMath>
                  </m:oMathPara>
                </a14:m>
                <a:endParaRPr lang="en-US">
                  <a:latin typeface="+mj-lt"/>
                </a:endParaRPr>
              </a:p>
            </p:txBody>
          </p:sp>
        </mc:Choice>
        <mc:Fallback xmlns="">
          <p:sp>
            <p:nvSpPr>
              <p:cNvPr id="5" name="TextBox 4">
                <a:extLst>
                  <a:ext uri="{FF2B5EF4-FFF2-40B4-BE49-F238E27FC236}">
                    <a16:creationId xmlns:a16="http://schemas.microsoft.com/office/drawing/2014/main" id="{8D67110A-9578-FC1B-3B6A-C8509A75C317}"/>
                  </a:ext>
                </a:extLst>
              </p:cNvPr>
              <p:cNvSpPr txBox="1">
                <a:spLocks noRot="1" noChangeAspect="1" noMove="1" noResize="1" noEditPoints="1" noAdjustHandles="1" noChangeArrowheads="1" noChangeShapeType="1" noTextEdit="1"/>
              </p:cNvSpPr>
              <p:nvPr/>
            </p:nvSpPr>
            <p:spPr>
              <a:xfrm>
                <a:off x="3372374" y="2558642"/>
                <a:ext cx="1468073" cy="12029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30D871-3CC8-07C1-0683-1A302DB6A0BC}"/>
                  </a:ext>
                </a:extLst>
              </p:cNvPr>
              <p:cNvSpPr txBox="1"/>
              <p:nvPr/>
            </p:nvSpPr>
            <p:spPr>
              <a:xfrm>
                <a:off x="7333376" y="2564934"/>
                <a:ext cx="1468073" cy="1202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3600" i="1" smtClean="0">
                              <a:latin typeface="Cambria Math" panose="02040503050406030204" pitchFamily="18" charset="0"/>
                            </a:rPr>
                          </m:ctrlPr>
                        </m:fPr>
                        <m:num>
                          <m:r>
                            <a:rPr lang="en-US" sz="3600" b="0" i="1" smtClean="0">
                              <a:latin typeface="Cambria Math" panose="02040503050406030204" pitchFamily="18" charset="0"/>
                            </a:rPr>
                            <m:t>1,556</m:t>
                          </m:r>
                        </m:num>
                        <m:den>
                          <m:r>
                            <a:rPr lang="en-US" sz="3600" b="0" i="1" smtClean="0">
                              <a:latin typeface="Cambria Math" panose="02040503050406030204" pitchFamily="18" charset="0"/>
                            </a:rPr>
                            <m:t>8,294</m:t>
                          </m:r>
                        </m:den>
                      </m:f>
                    </m:oMath>
                  </m:oMathPara>
                </a14:m>
                <a:endParaRPr lang="en-US">
                  <a:latin typeface="+mj-lt"/>
                </a:endParaRPr>
              </a:p>
            </p:txBody>
          </p:sp>
        </mc:Choice>
        <mc:Fallback xmlns="">
          <p:sp>
            <p:nvSpPr>
              <p:cNvPr id="6" name="TextBox 5">
                <a:extLst>
                  <a:ext uri="{FF2B5EF4-FFF2-40B4-BE49-F238E27FC236}">
                    <a16:creationId xmlns:a16="http://schemas.microsoft.com/office/drawing/2014/main" id="{0230D871-3CC8-07C1-0683-1A302DB6A0BC}"/>
                  </a:ext>
                </a:extLst>
              </p:cNvPr>
              <p:cNvSpPr txBox="1">
                <a:spLocks noRot="1" noChangeAspect="1" noMove="1" noResize="1" noEditPoints="1" noAdjustHandles="1" noChangeArrowheads="1" noChangeShapeType="1" noTextEdit="1"/>
              </p:cNvSpPr>
              <p:nvPr/>
            </p:nvSpPr>
            <p:spPr>
              <a:xfrm>
                <a:off x="7333376" y="2564934"/>
                <a:ext cx="1468073" cy="1202958"/>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E687693-C54F-93F3-A03F-C8211D1432AC}"/>
              </a:ext>
            </a:extLst>
          </p:cNvPr>
          <p:cNvSpPr txBox="1"/>
          <p:nvPr/>
        </p:nvSpPr>
        <p:spPr>
          <a:xfrm>
            <a:off x="3221371" y="1716472"/>
            <a:ext cx="2319069" cy="718929"/>
          </a:xfrm>
          <a:prstGeom prst="rect">
            <a:avLst/>
          </a:prstGeom>
          <a:noFill/>
        </p:spPr>
        <p:txBody>
          <a:bodyPr wrap="square" rtlCol="0">
            <a:spAutoFit/>
          </a:bodyPr>
          <a:lstStyle/>
          <a:p>
            <a:r>
              <a:rPr lang="en-US" sz="4000" b="1"/>
              <a:t>VISN 10</a:t>
            </a:r>
          </a:p>
        </p:txBody>
      </p:sp>
      <p:sp>
        <p:nvSpPr>
          <p:cNvPr id="9" name="TextBox 8">
            <a:extLst>
              <a:ext uri="{FF2B5EF4-FFF2-40B4-BE49-F238E27FC236}">
                <a16:creationId xmlns:a16="http://schemas.microsoft.com/office/drawing/2014/main" id="{0130C9EF-64DD-FE1F-97AE-D7BE01F6848D}"/>
              </a:ext>
            </a:extLst>
          </p:cNvPr>
          <p:cNvSpPr txBox="1"/>
          <p:nvPr/>
        </p:nvSpPr>
        <p:spPr>
          <a:xfrm>
            <a:off x="7090094" y="1716472"/>
            <a:ext cx="2407417" cy="718929"/>
          </a:xfrm>
          <a:prstGeom prst="rect">
            <a:avLst/>
          </a:prstGeom>
          <a:noFill/>
        </p:spPr>
        <p:txBody>
          <a:bodyPr wrap="square" rtlCol="0">
            <a:spAutoFit/>
          </a:bodyPr>
          <a:lstStyle/>
          <a:p>
            <a:r>
              <a:rPr lang="en-US" sz="4000" b="1"/>
              <a:t>VISN 20</a:t>
            </a:r>
          </a:p>
        </p:txBody>
      </p:sp>
      <p:sp>
        <p:nvSpPr>
          <p:cNvPr id="10" name="TextBox 9">
            <a:extLst>
              <a:ext uri="{FF2B5EF4-FFF2-40B4-BE49-F238E27FC236}">
                <a16:creationId xmlns:a16="http://schemas.microsoft.com/office/drawing/2014/main" id="{F85D4941-B442-E814-9410-E240A6774860}"/>
              </a:ext>
            </a:extLst>
          </p:cNvPr>
          <p:cNvSpPr txBox="1"/>
          <p:nvPr/>
        </p:nvSpPr>
        <p:spPr>
          <a:xfrm>
            <a:off x="1328256" y="2898511"/>
            <a:ext cx="1954635" cy="523220"/>
          </a:xfrm>
          <a:prstGeom prst="rect">
            <a:avLst/>
          </a:prstGeom>
          <a:noFill/>
        </p:spPr>
        <p:txBody>
          <a:bodyPr wrap="square" rtlCol="0">
            <a:spAutoFit/>
          </a:bodyPr>
          <a:lstStyle/>
          <a:p>
            <a:r>
              <a:rPr lang="en-US" sz="2800" b="1"/>
              <a:t>VHA Cerner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2B9712-9102-0206-3AC0-BCBC49E4EAE0}"/>
                  </a:ext>
                </a:extLst>
              </p:cNvPr>
              <p:cNvSpPr txBox="1"/>
              <p:nvPr/>
            </p:nvSpPr>
            <p:spPr>
              <a:xfrm>
                <a:off x="3372374" y="4229643"/>
                <a:ext cx="1468073" cy="1202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3600" i="1" smtClean="0">
                              <a:latin typeface="Cambria Math" panose="02040503050406030204" pitchFamily="18" charset="0"/>
                            </a:rPr>
                          </m:ctrlPr>
                        </m:fPr>
                        <m:num>
                          <m:r>
                            <a:rPr lang="en-US" sz="3600" b="0" i="1" smtClean="0">
                              <a:latin typeface="Cambria Math" panose="02040503050406030204" pitchFamily="18" charset="0"/>
                            </a:rPr>
                            <m:t>1,987</m:t>
                          </m:r>
                        </m:num>
                        <m:den>
                          <m:r>
                            <a:rPr lang="en-US" sz="3600" b="0" i="1" smtClean="0">
                              <a:latin typeface="Cambria Math" panose="02040503050406030204" pitchFamily="18" charset="0"/>
                            </a:rPr>
                            <m:t>24,155</m:t>
                          </m:r>
                        </m:den>
                      </m:f>
                    </m:oMath>
                  </m:oMathPara>
                </a14:m>
                <a:endParaRPr lang="en-US">
                  <a:latin typeface="+mj-lt"/>
                </a:endParaRPr>
              </a:p>
            </p:txBody>
          </p:sp>
        </mc:Choice>
        <mc:Fallback xmlns="">
          <p:sp>
            <p:nvSpPr>
              <p:cNvPr id="11" name="TextBox 10">
                <a:extLst>
                  <a:ext uri="{FF2B5EF4-FFF2-40B4-BE49-F238E27FC236}">
                    <a16:creationId xmlns:a16="http://schemas.microsoft.com/office/drawing/2014/main" id="{F42B9712-9102-0206-3AC0-BCBC49E4EAE0}"/>
                  </a:ext>
                </a:extLst>
              </p:cNvPr>
              <p:cNvSpPr txBox="1">
                <a:spLocks noRot="1" noChangeAspect="1" noMove="1" noResize="1" noEditPoints="1" noAdjustHandles="1" noChangeArrowheads="1" noChangeShapeType="1" noTextEdit="1"/>
              </p:cNvSpPr>
              <p:nvPr/>
            </p:nvSpPr>
            <p:spPr>
              <a:xfrm>
                <a:off x="3372374" y="4229643"/>
                <a:ext cx="1468073" cy="12029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5FD5AB-C160-8112-7783-AE6BC1033DCD}"/>
                  </a:ext>
                </a:extLst>
              </p:cNvPr>
              <p:cNvSpPr txBox="1"/>
              <p:nvPr/>
            </p:nvSpPr>
            <p:spPr>
              <a:xfrm>
                <a:off x="7333376" y="4235935"/>
                <a:ext cx="1468073" cy="1191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pt-BR" sz="3600" i="1" smtClean="0">
                              <a:latin typeface="Cambria Math" panose="02040503050406030204" pitchFamily="18" charset="0"/>
                            </a:rPr>
                          </m:ctrlPr>
                        </m:fPr>
                        <m:num>
                          <m:r>
                            <a:rPr lang="en-US" sz="3600" b="0" i="1" smtClean="0">
                              <a:latin typeface="Cambria Math" panose="02040503050406030204" pitchFamily="18" charset="0"/>
                            </a:rPr>
                            <m:t>888</m:t>
                          </m:r>
                        </m:num>
                        <m:den>
                          <m:r>
                            <a:rPr lang="en-US" sz="3600" b="0" i="1" smtClean="0">
                              <a:latin typeface="Cambria Math" panose="02040503050406030204" pitchFamily="18" charset="0"/>
                            </a:rPr>
                            <m:t>16,528</m:t>
                          </m:r>
                        </m:den>
                      </m:f>
                    </m:oMath>
                  </m:oMathPara>
                </a14:m>
                <a:endParaRPr lang="en-US">
                  <a:latin typeface="+mj-lt"/>
                </a:endParaRPr>
              </a:p>
            </p:txBody>
          </p:sp>
        </mc:Choice>
        <mc:Fallback xmlns="">
          <p:sp>
            <p:nvSpPr>
              <p:cNvPr id="12" name="TextBox 11">
                <a:extLst>
                  <a:ext uri="{FF2B5EF4-FFF2-40B4-BE49-F238E27FC236}">
                    <a16:creationId xmlns:a16="http://schemas.microsoft.com/office/drawing/2014/main" id="{4F5FD5AB-C160-8112-7783-AE6BC1033DCD}"/>
                  </a:ext>
                </a:extLst>
              </p:cNvPr>
              <p:cNvSpPr txBox="1">
                <a:spLocks noRot="1" noChangeAspect="1" noMove="1" noResize="1" noEditPoints="1" noAdjustHandles="1" noChangeArrowheads="1" noChangeShapeType="1" noTextEdit="1"/>
              </p:cNvSpPr>
              <p:nvPr/>
            </p:nvSpPr>
            <p:spPr>
              <a:xfrm>
                <a:off x="7333376" y="4235935"/>
                <a:ext cx="1468073" cy="119167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485785B-4BAA-63DE-7A02-450D56B96BE0}"/>
              </a:ext>
            </a:extLst>
          </p:cNvPr>
          <p:cNvSpPr txBox="1"/>
          <p:nvPr/>
        </p:nvSpPr>
        <p:spPr>
          <a:xfrm>
            <a:off x="1417739" y="4354068"/>
            <a:ext cx="1954635" cy="954107"/>
          </a:xfrm>
          <a:prstGeom prst="rect">
            <a:avLst/>
          </a:prstGeom>
          <a:noFill/>
        </p:spPr>
        <p:txBody>
          <a:bodyPr wrap="square" rtlCol="0">
            <a:spAutoFit/>
          </a:bodyPr>
          <a:lstStyle/>
          <a:p>
            <a:pPr algn="ctr"/>
            <a:r>
              <a:rPr lang="en-US" sz="2800" b="1"/>
              <a:t>VHA CPRS/VistA</a:t>
            </a:r>
          </a:p>
        </p:txBody>
      </p:sp>
      <p:sp>
        <p:nvSpPr>
          <p:cNvPr id="14" name="TextBox 13">
            <a:extLst>
              <a:ext uri="{FF2B5EF4-FFF2-40B4-BE49-F238E27FC236}">
                <a16:creationId xmlns:a16="http://schemas.microsoft.com/office/drawing/2014/main" id="{7934B7E7-02C7-5281-49DD-DF60FB08A461}"/>
              </a:ext>
            </a:extLst>
          </p:cNvPr>
          <p:cNvSpPr txBox="1"/>
          <p:nvPr/>
        </p:nvSpPr>
        <p:spPr>
          <a:xfrm>
            <a:off x="4441969" y="2713845"/>
            <a:ext cx="1468073" cy="369332"/>
          </a:xfrm>
          <a:prstGeom prst="rect">
            <a:avLst/>
          </a:prstGeom>
          <a:noFill/>
        </p:spPr>
        <p:txBody>
          <a:bodyPr wrap="square" rtlCol="0">
            <a:spAutoFit/>
          </a:bodyPr>
          <a:lstStyle/>
          <a:p>
            <a:r>
              <a:rPr lang="en-US"/>
              <a:t>respondents</a:t>
            </a:r>
          </a:p>
        </p:txBody>
      </p:sp>
      <p:sp>
        <p:nvSpPr>
          <p:cNvPr id="15" name="TextBox 14">
            <a:extLst>
              <a:ext uri="{FF2B5EF4-FFF2-40B4-BE49-F238E27FC236}">
                <a16:creationId xmlns:a16="http://schemas.microsoft.com/office/drawing/2014/main" id="{AD1355F9-9941-E5C9-C7CD-21DE7B155928}"/>
              </a:ext>
            </a:extLst>
          </p:cNvPr>
          <p:cNvSpPr txBox="1"/>
          <p:nvPr/>
        </p:nvSpPr>
        <p:spPr>
          <a:xfrm>
            <a:off x="4640508" y="3361621"/>
            <a:ext cx="1734425" cy="369332"/>
          </a:xfrm>
          <a:prstGeom prst="rect">
            <a:avLst/>
          </a:prstGeom>
          <a:noFill/>
        </p:spPr>
        <p:txBody>
          <a:bodyPr wrap="square" rtlCol="0">
            <a:spAutoFit/>
          </a:bodyPr>
          <a:lstStyle/>
          <a:p>
            <a:r>
              <a:rPr lang="en-US"/>
              <a:t>total end users</a:t>
            </a:r>
          </a:p>
        </p:txBody>
      </p:sp>
      <p:sp>
        <p:nvSpPr>
          <p:cNvPr id="16" name="TextBox 15">
            <a:extLst>
              <a:ext uri="{FF2B5EF4-FFF2-40B4-BE49-F238E27FC236}">
                <a16:creationId xmlns:a16="http://schemas.microsoft.com/office/drawing/2014/main" id="{9023D917-1B10-662D-3C53-59B86FA4F6EE}"/>
              </a:ext>
            </a:extLst>
          </p:cNvPr>
          <p:cNvSpPr txBox="1"/>
          <p:nvPr/>
        </p:nvSpPr>
        <p:spPr>
          <a:xfrm>
            <a:off x="4640508" y="4382067"/>
            <a:ext cx="1468073" cy="369332"/>
          </a:xfrm>
          <a:prstGeom prst="rect">
            <a:avLst/>
          </a:prstGeom>
          <a:noFill/>
        </p:spPr>
        <p:txBody>
          <a:bodyPr wrap="square" rtlCol="0">
            <a:spAutoFit/>
          </a:bodyPr>
          <a:lstStyle/>
          <a:p>
            <a:r>
              <a:rPr lang="en-US"/>
              <a:t>respondents</a:t>
            </a:r>
          </a:p>
        </p:txBody>
      </p:sp>
      <p:sp>
        <p:nvSpPr>
          <p:cNvPr id="17" name="TextBox 16">
            <a:extLst>
              <a:ext uri="{FF2B5EF4-FFF2-40B4-BE49-F238E27FC236}">
                <a16:creationId xmlns:a16="http://schemas.microsoft.com/office/drawing/2014/main" id="{263A0191-DE4D-7EC0-1094-520B293149EA}"/>
              </a:ext>
            </a:extLst>
          </p:cNvPr>
          <p:cNvSpPr txBox="1"/>
          <p:nvPr/>
        </p:nvSpPr>
        <p:spPr>
          <a:xfrm>
            <a:off x="4840449" y="5021838"/>
            <a:ext cx="1734425" cy="369332"/>
          </a:xfrm>
          <a:prstGeom prst="rect">
            <a:avLst/>
          </a:prstGeom>
          <a:noFill/>
        </p:spPr>
        <p:txBody>
          <a:bodyPr wrap="square" rtlCol="0">
            <a:spAutoFit/>
          </a:bodyPr>
          <a:lstStyle/>
          <a:p>
            <a:r>
              <a:rPr lang="en-US"/>
              <a:t>total end users</a:t>
            </a:r>
          </a:p>
        </p:txBody>
      </p:sp>
      <p:sp>
        <p:nvSpPr>
          <p:cNvPr id="18" name="TextBox 17">
            <a:extLst>
              <a:ext uri="{FF2B5EF4-FFF2-40B4-BE49-F238E27FC236}">
                <a16:creationId xmlns:a16="http://schemas.microsoft.com/office/drawing/2014/main" id="{5C541D89-95D6-7722-9DBB-375795CB746A}"/>
              </a:ext>
            </a:extLst>
          </p:cNvPr>
          <p:cNvSpPr txBox="1"/>
          <p:nvPr/>
        </p:nvSpPr>
        <p:spPr>
          <a:xfrm>
            <a:off x="8589624" y="2721850"/>
            <a:ext cx="1468073" cy="369332"/>
          </a:xfrm>
          <a:prstGeom prst="rect">
            <a:avLst/>
          </a:prstGeom>
          <a:noFill/>
        </p:spPr>
        <p:txBody>
          <a:bodyPr wrap="square" rtlCol="0">
            <a:spAutoFit/>
          </a:bodyPr>
          <a:lstStyle/>
          <a:p>
            <a:r>
              <a:rPr lang="en-US"/>
              <a:t>respondents</a:t>
            </a:r>
          </a:p>
        </p:txBody>
      </p:sp>
      <p:sp>
        <p:nvSpPr>
          <p:cNvPr id="19" name="TextBox 18">
            <a:extLst>
              <a:ext uri="{FF2B5EF4-FFF2-40B4-BE49-F238E27FC236}">
                <a16:creationId xmlns:a16="http://schemas.microsoft.com/office/drawing/2014/main" id="{639D31DC-E944-DD1A-B89B-306FA97B3A64}"/>
              </a:ext>
            </a:extLst>
          </p:cNvPr>
          <p:cNvSpPr txBox="1"/>
          <p:nvPr/>
        </p:nvSpPr>
        <p:spPr>
          <a:xfrm>
            <a:off x="8589624" y="3361621"/>
            <a:ext cx="1734425" cy="369332"/>
          </a:xfrm>
          <a:prstGeom prst="rect">
            <a:avLst/>
          </a:prstGeom>
          <a:noFill/>
        </p:spPr>
        <p:txBody>
          <a:bodyPr wrap="square" rtlCol="0">
            <a:spAutoFit/>
          </a:bodyPr>
          <a:lstStyle/>
          <a:p>
            <a:r>
              <a:rPr lang="en-US"/>
              <a:t>total end users</a:t>
            </a:r>
          </a:p>
        </p:txBody>
      </p:sp>
      <p:sp>
        <p:nvSpPr>
          <p:cNvPr id="20" name="TextBox 19">
            <a:extLst>
              <a:ext uri="{FF2B5EF4-FFF2-40B4-BE49-F238E27FC236}">
                <a16:creationId xmlns:a16="http://schemas.microsoft.com/office/drawing/2014/main" id="{AB902D74-66E7-4E1C-09AA-4FBDFD192F7B}"/>
              </a:ext>
            </a:extLst>
          </p:cNvPr>
          <p:cNvSpPr txBox="1"/>
          <p:nvPr/>
        </p:nvSpPr>
        <p:spPr>
          <a:xfrm>
            <a:off x="8492797" y="4384565"/>
            <a:ext cx="1468073" cy="369332"/>
          </a:xfrm>
          <a:prstGeom prst="rect">
            <a:avLst/>
          </a:prstGeom>
          <a:noFill/>
        </p:spPr>
        <p:txBody>
          <a:bodyPr wrap="square" rtlCol="0">
            <a:spAutoFit/>
          </a:bodyPr>
          <a:lstStyle/>
          <a:p>
            <a:r>
              <a:rPr lang="en-US"/>
              <a:t>respondents</a:t>
            </a:r>
          </a:p>
        </p:txBody>
      </p:sp>
      <p:sp>
        <p:nvSpPr>
          <p:cNvPr id="21" name="TextBox 20">
            <a:extLst>
              <a:ext uri="{FF2B5EF4-FFF2-40B4-BE49-F238E27FC236}">
                <a16:creationId xmlns:a16="http://schemas.microsoft.com/office/drawing/2014/main" id="{737233A6-8EAB-27FC-24E1-F9D746519DA1}"/>
              </a:ext>
            </a:extLst>
          </p:cNvPr>
          <p:cNvSpPr txBox="1"/>
          <p:nvPr/>
        </p:nvSpPr>
        <p:spPr>
          <a:xfrm>
            <a:off x="8762999" y="5021838"/>
            <a:ext cx="1734425" cy="369332"/>
          </a:xfrm>
          <a:prstGeom prst="rect">
            <a:avLst/>
          </a:prstGeom>
          <a:noFill/>
        </p:spPr>
        <p:txBody>
          <a:bodyPr wrap="square" rtlCol="0">
            <a:spAutoFit/>
          </a:bodyPr>
          <a:lstStyle/>
          <a:p>
            <a:r>
              <a:rPr lang="en-US"/>
              <a:t>total end users</a:t>
            </a:r>
          </a:p>
        </p:txBody>
      </p:sp>
    </p:spTree>
    <p:extLst>
      <p:ext uri="{BB962C8B-B14F-4D97-AF65-F5344CB8AC3E}">
        <p14:creationId xmlns:p14="http://schemas.microsoft.com/office/powerpoint/2010/main" val="213120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430886" y="889843"/>
            <a:ext cx="7086388" cy="5078313"/>
          </a:xfrm>
          <a:prstGeom prst="rect">
            <a:avLst/>
          </a:prstGeom>
          <a:noFill/>
        </p:spPr>
        <p:txBody>
          <a:bodyPr wrap="square" rtlCol="0">
            <a:spAutoFit/>
          </a:bodyPr>
          <a:lstStyle/>
          <a:p>
            <a:pPr algn="ctr"/>
            <a:r>
              <a:rPr lang="en-US" sz="5400" b="1">
                <a:solidFill>
                  <a:schemeClr val="bg1"/>
                </a:solidFill>
              </a:rPr>
              <a:t>What do results mean in context of the experience with other healthcare systems and where we are with our process?</a:t>
            </a:r>
          </a:p>
        </p:txBody>
      </p:sp>
    </p:spTree>
    <p:extLst>
      <p:ext uri="{BB962C8B-B14F-4D97-AF65-F5344CB8AC3E}">
        <p14:creationId xmlns:p14="http://schemas.microsoft.com/office/powerpoint/2010/main" val="150147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1199-8F76-6B19-33CE-D472B92B050D}"/>
              </a:ext>
            </a:extLst>
          </p:cNvPr>
          <p:cNvSpPr>
            <a:spLocks noGrp="1"/>
          </p:cNvSpPr>
          <p:nvPr>
            <p:ph type="title"/>
          </p:nvPr>
        </p:nvSpPr>
        <p:spPr/>
        <p:txBody>
          <a:bodyPr>
            <a:normAutofit fontScale="90000"/>
          </a:bodyPr>
          <a:lstStyle/>
          <a:p>
            <a:r>
              <a:rPr lang="en-US"/>
              <a:t>Though still in early deployment phases, initial education lags the industry</a:t>
            </a:r>
          </a:p>
        </p:txBody>
      </p:sp>
      <p:pic>
        <p:nvPicPr>
          <p:cNvPr id="7" name="Picture 6">
            <a:extLst>
              <a:ext uri="{FF2B5EF4-FFF2-40B4-BE49-F238E27FC236}">
                <a16:creationId xmlns:a16="http://schemas.microsoft.com/office/drawing/2014/main" id="{DDDCDF53-3BAE-7811-8F6D-AF3D941D4BAF}"/>
              </a:ext>
            </a:extLst>
          </p:cNvPr>
          <p:cNvPicPr>
            <a:picLocks noChangeAspect="1"/>
          </p:cNvPicPr>
          <p:nvPr/>
        </p:nvPicPr>
        <p:blipFill>
          <a:blip r:embed="rId3"/>
          <a:stretch>
            <a:fillRect/>
          </a:stretch>
        </p:blipFill>
        <p:spPr>
          <a:xfrm>
            <a:off x="770022" y="1170969"/>
            <a:ext cx="9673389" cy="5083780"/>
          </a:xfrm>
          <a:prstGeom prst="rect">
            <a:avLst/>
          </a:prstGeom>
        </p:spPr>
      </p:pic>
      <p:pic>
        <p:nvPicPr>
          <p:cNvPr id="8" name="Picture 7">
            <a:extLst>
              <a:ext uri="{FF2B5EF4-FFF2-40B4-BE49-F238E27FC236}">
                <a16:creationId xmlns:a16="http://schemas.microsoft.com/office/drawing/2014/main" id="{6D9393B8-AD81-EAD5-9947-807B0EC56485}"/>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9" name="Picture 8">
            <a:extLst>
              <a:ext uri="{FF2B5EF4-FFF2-40B4-BE49-F238E27FC236}">
                <a16:creationId xmlns:a16="http://schemas.microsoft.com/office/drawing/2014/main" id="{EED50755-0816-6896-CA55-D04785C115A5}"/>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10" name="Picture 9">
            <a:extLst>
              <a:ext uri="{FF2B5EF4-FFF2-40B4-BE49-F238E27FC236}">
                <a16:creationId xmlns:a16="http://schemas.microsoft.com/office/drawing/2014/main" id="{EC33CCAC-984D-8399-D21C-5D8FC48342BA}"/>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1" name="Picture 10">
            <a:extLst>
              <a:ext uri="{FF2B5EF4-FFF2-40B4-BE49-F238E27FC236}">
                <a16:creationId xmlns:a16="http://schemas.microsoft.com/office/drawing/2014/main" id="{2F4AE9F1-D2D2-390D-3072-8CC920455C7A}"/>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2" name="Picture 11">
            <a:extLst>
              <a:ext uri="{FF2B5EF4-FFF2-40B4-BE49-F238E27FC236}">
                <a16:creationId xmlns:a16="http://schemas.microsoft.com/office/drawing/2014/main" id="{36BDC3D2-9D38-6D13-0090-F4F86A67283F}"/>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3" name="Rectangle 12">
            <a:extLst>
              <a:ext uri="{FF2B5EF4-FFF2-40B4-BE49-F238E27FC236}">
                <a16:creationId xmlns:a16="http://schemas.microsoft.com/office/drawing/2014/main" id="{57909D57-6F39-AFBB-8736-2DE9B3A6DE0F}"/>
              </a:ext>
            </a:extLst>
          </p:cNvPr>
          <p:cNvSpPr/>
          <p:nvPr/>
        </p:nvSpPr>
        <p:spPr>
          <a:xfrm>
            <a:off x="77003" y="5447898"/>
            <a:ext cx="11661556" cy="4427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722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889843"/>
            <a:ext cx="7086388" cy="5078313"/>
          </a:xfrm>
          <a:prstGeom prst="rect">
            <a:avLst/>
          </a:prstGeom>
          <a:noFill/>
        </p:spPr>
        <p:txBody>
          <a:bodyPr wrap="square" rtlCol="0">
            <a:spAutoFit/>
          </a:bodyPr>
          <a:lstStyle/>
          <a:p>
            <a:pPr algn="ctr"/>
            <a:r>
              <a:rPr lang="en-US" sz="5400" b="1">
                <a:solidFill>
                  <a:schemeClr val="bg1"/>
                </a:solidFill>
              </a:rPr>
              <a:t>In comparing with the industry, what makes the Government a different animal from the baseline orgs (Aside from bureaucracy)?</a:t>
            </a:r>
          </a:p>
        </p:txBody>
      </p:sp>
    </p:spTree>
    <p:extLst>
      <p:ext uri="{BB962C8B-B14F-4D97-AF65-F5344CB8AC3E}">
        <p14:creationId xmlns:p14="http://schemas.microsoft.com/office/powerpoint/2010/main" val="2036224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CDA3-8323-761F-E0B4-7E0A71D10F10}"/>
              </a:ext>
            </a:extLst>
          </p:cNvPr>
          <p:cNvSpPr>
            <a:spLocks noGrp="1"/>
          </p:cNvSpPr>
          <p:nvPr>
            <p:ph type="title"/>
          </p:nvPr>
        </p:nvSpPr>
        <p:spPr/>
        <p:txBody>
          <a:bodyPr/>
          <a:lstStyle/>
          <a:p>
            <a:r>
              <a:rPr lang="en-US"/>
              <a:t>Qualitative difference of government vs. the industry</a:t>
            </a:r>
          </a:p>
        </p:txBody>
      </p:sp>
      <p:sp>
        <p:nvSpPr>
          <p:cNvPr id="3" name="Content Placeholder 2">
            <a:extLst>
              <a:ext uri="{FF2B5EF4-FFF2-40B4-BE49-F238E27FC236}">
                <a16:creationId xmlns:a16="http://schemas.microsoft.com/office/drawing/2014/main" id="{42525BF3-C0D8-548C-C5FB-72C72C918692}"/>
              </a:ext>
            </a:extLst>
          </p:cNvPr>
          <p:cNvSpPr>
            <a:spLocks noGrp="1"/>
          </p:cNvSpPr>
          <p:nvPr>
            <p:ph idx="1"/>
          </p:nvPr>
        </p:nvSpPr>
        <p:spPr/>
        <p:txBody>
          <a:bodyPr/>
          <a:lstStyle/>
          <a:p>
            <a:pPr marL="457200" indent="-457200">
              <a:buFont typeface="+mj-lt"/>
              <a:buAutoNum type="arabicPeriod"/>
            </a:pPr>
            <a:r>
              <a:rPr lang="en-US"/>
              <a:t>Governance structure to be adopted is much more restricted</a:t>
            </a:r>
          </a:p>
          <a:p>
            <a:pPr marL="457200" indent="-457200">
              <a:buFont typeface="+mj-lt"/>
              <a:buAutoNum type="arabicPeriod"/>
            </a:pPr>
            <a:r>
              <a:rPr lang="en-US"/>
              <a:t>While many hire consultants and third parties to help with education at go-live, much larger focus is placed on developing local expertise in the EHR.</a:t>
            </a:r>
          </a:p>
          <a:p>
            <a:pPr marL="457200" indent="-457200">
              <a:buFont typeface="+mj-lt"/>
              <a:buAutoNum type="arabicPeriod"/>
            </a:pPr>
            <a:r>
              <a:rPr lang="en-US"/>
              <a:t>Many in the industry struggle to deploy and maintain ongoing EHR education, however there are several large health systems who have been able to deploy new programs and dramatically improve the EHR experience</a:t>
            </a:r>
          </a:p>
          <a:p>
            <a:endParaRPr lang="en-US"/>
          </a:p>
        </p:txBody>
      </p:sp>
    </p:spTree>
    <p:extLst>
      <p:ext uri="{BB962C8B-B14F-4D97-AF65-F5344CB8AC3E}">
        <p14:creationId xmlns:p14="http://schemas.microsoft.com/office/powerpoint/2010/main" val="4074246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3416320"/>
          </a:xfrm>
          <a:prstGeom prst="rect">
            <a:avLst/>
          </a:prstGeom>
          <a:noFill/>
        </p:spPr>
        <p:txBody>
          <a:bodyPr wrap="square" rtlCol="0">
            <a:spAutoFit/>
          </a:bodyPr>
          <a:lstStyle/>
          <a:p>
            <a:pPr algn="ctr"/>
            <a:r>
              <a:rPr lang="en-US" sz="5400" b="1">
                <a:solidFill>
                  <a:schemeClr val="bg1"/>
                </a:solidFill>
              </a:rPr>
              <a:t>Would be good to compare context from DoD to VA in their timeline.</a:t>
            </a:r>
          </a:p>
        </p:txBody>
      </p:sp>
    </p:spTree>
    <p:extLst>
      <p:ext uri="{BB962C8B-B14F-4D97-AF65-F5344CB8AC3E}">
        <p14:creationId xmlns:p14="http://schemas.microsoft.com/office/powerpoint/2010/main" val="2535294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CDA3-8323-761F-E0B4-7E0A71D10F10}"/>
              </a:ext>
            </a:extLst>
          </p:cNvPr>
          <p:cNvSpPr>
            <a:spLocks noGrp="1"/>
          </p:cNvSpPr>
          <p:nvPr>
            <p:ph type="title"/>
          </p:nvPr>
        </p:nvSpPr>
        <p:spPr/>
        <p:txBody>
          <a:bodyPr>
            <a:normAutofit/>
          </a:bodyPr>
          <a:lstStyle/>
          <a:p>
            <a:r>
              <a:rPr lang="en-US" dirty="0"/>
              <a:t>VA and DoD Cerner have both poor initial education</a:t>
            </a:r>
          </a:p>
        </p:txBody>
      </p:sp>
      <p:pic>
        <p:nvPicPr>
          <p:cNvPr id="3" name="Picture 2">
            <a:extLst>
              <a:ext uri="{FF2B5EF4-FFF2-40B4-BE49-F238E27FC236}">
                <a16:creationId xmlns:a16="http://schemas.microsoft.com/office/drawing/2014/main" id="{3F50BDAB-0D7D-50A4-126F-939C67695F0B}"/>
              </a:ext>
            </a:extLst>
          </p:cNvPr>
          <p:cNvPicPr>
            <a:picLocks noChangeAspect="1"/>
          </p:cNvPicPr>
          <p:nvPr/>
        </p:nvPicPr>
        <p:blipFill>
          <a:blip r:embed="rId3"/>
          <a:stretch>
            <a:fillRect/>
          </a:stretch>
        </p:blipFill>
        <p:spPr>
          <a:xfrm>
            <a:off x="770022" y="1170969"/>
            <a:ext cx="9673389" cy="5083780"/>
          </a:xfrm>
          <a:prstGeom prst="rect">
            <a:avLst/>
          </a:prstGeom>
        </p:spPr>
      </p:pic>
      <p:pic>
        <p:nvPicPr>
          <p:cNvPr id="5" name="Picture 4">
            <a:extLst>
              <a:ext uri="{FF2B5EF4-FFF2-40B4-BE49-F238E27FC236}">
                <a16:creationId xmlns:a16="http://schemas.microsoft.com/office/drawing/2014/main" id="{0C7BC70D-0420-C846-289E-404F0345DD23}"/>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6" name="Picture 5">
            <a:extLst>
              <a:ext uri="{FF2B5EF4-FFF2-40B4-BE49-F238E27FC236}">
                <a16:creationId xmlns:a16="http://schemas.microsoft.com/office/drawing/2014/main" id="{100CD4B5-B4F5-EAC2-245E-8D81924C3BA1}"/>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7" name="Picture 6">
            <a:extLst>
              <a:ext uri="{FF2B5EF4-FFF2-40B4-BE49-F238E27FC236}">
                <a16:creationId xmlns:a16="http://schemas.microsoft.com/office/drawing/2014/main" id="{AA4B954E-E724-DF42-A355-C31C3A39EC50}"/>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8" name="Picture 7">
            <a:extLst>
              <a:ext uri="{FF2B5EF4-FFF2-40B4-BE49-F238E27FC236}">
                <a16:creationId xmlns:a16="http://schemas.microsoft.com/office/drawing/2014/main" id="{6BCCF066-840E-1EBC-6172-9FD590712518}"/>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9" name="Picture 8">
            <a:extLst>
              <a:ext uri="{FF2B5EF4-FFF2-40B4-BE49-F238E27FC236}">
                <a16:creationId xmlns:a16="http://schemas.microsoft.com/office/drawing/2014/main" id="{BDBF05C5-4668-453A-14EF-1455CC81F642}"/>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0" name="Rectangle 9">
            <a:extLst>
              <a:ext uri="{FF2B5EF4-FFF2-40B4-BE49-F238E27FC236}">
                <a16:creationId xmlns:a16="http://schemas.microsoft.com/office/drawing/2014/main" id="{0E6299C8-2292-1C11-E86C-241A1F00A9C8}"/>
              </a:ext>
            </a:extLst>
          </p:cNvPr>
          <p:cNvSpPr/>
          <p:nvPr/>
        </p:nvSpPr>
        <p:spPr>
          <a:xfrm>
            <a:off x="77003" y="5447898"/>
            <a:ext cx="11661556" cy="4427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103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What is the biggest opportunity for improvement?</a:t>
            </a:r>
          </a:p>
        </p:txBody>
      </p:sp>
    </p:spTree>
    <p:extLst>
      <p:ext uri="{BB962C8B-B14F-4D97-AF65-F5344CB8AC3E}">
        <p14:creationId xmlns:p14="http://schemas.microsoft.com/office/powerpoint/2010/main" val="759024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C49776-F72D-52C2-77E3-43C8AAA563F0}"/>
              </a:ext>
            </a:extLst>
          </p:cNvPr>
          <p:cNvPicPr>
            <a:picLocks noChangeAspect="1"/>
          </p:cNvPicPr>
          <p:nvPr/>
        </p:nvPicPr>
        <p:blipFill>
          <a:blip r:embed="rId3"/>
          <a:stretch>
            <a:fillRect/>
          </a:stretch>
        </p:blipFill>
        <p:spPr>
          <a:xfrm>
            <a:off x="0" y="225291"/>
            <a:ext cx="11559941" cy="6075243"/>
          </a:xfrm>
          <a:prstGeom prst="rect">
            <a:avLst/>
          </a:prstGeom>
        </p:spPr>
      </p:pic>
      <p:pic>
        <p:nvPicPr>
          <p:cNvPr id="2" name="Picture 1">
            <a:extLst>
              <a:ext uri="{FF2B5EF4-FFF2-40B4-BE49-F238E27FC236}">
                <a16:creationId xmlns:a16="http://schemas.microsoft.com/office/drawing/2014/main" id="{B18A1B3A-E416-93FD-EAD4-0D69C94A3A1A}"/>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3" name="Picture 2">
            <a:extLst>
              <a:ext uri="{FF2B5EF4-FFF2-40B4-BE49-F238E27FC236}">
                <a16:creationId xmlns:a16="http://schemas.microsoft.com/office/drawing/2014/main" id="{81014A63-CD7D-7A64-02AF-11B2D3B59D7B}"/>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4" name="Picture 3">
            <a:extLst>
              <a:ext uri="{FF2B5EF4-FFF2-40B4-BE49-F238E27FC236}">
                <a16:creationId xmlns:a16="http://schemas.microsoft.com/office/drawing/2014/main" id="{04396C5C-08E3-F3B9-B6D1-E266CE4FDBE1}"/>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5" name="Picture 4">
            <a:extLst>
              <a:ext uri="{FF2B5EF4-FFF2-40B4-BE49-F238E27FC236}">
                <a16:creationId xmlns:a16="http://schemas.microsoft.com/office/drawing/2014/main" id="{99FD5EEA-CAD6-A0F8-F1F4-F234634A4189}"/>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7" name="Picture 6">
            <a:extLst>
              <a:ext uri="{FF2B5EF4-FFF2-40B4-BE49-F238E27FC236}">
                <a16:creationId xmlns:a16="http://schemas.microsoft.com/office/drawing/2014/main" id="{B9C6C507-8971-BBAB-19D7-755E26C585A5}"/>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8" name="Rectangle 7">
            <a:extLst>
              <a:ext uri="{FF2B5EF4-FFF2-40B4-BE49-F238E27FC236}">
                <a16:creationId xmlns:a16="http://schemas.microsoft.com/office/drawing/2014/main" id="{EE6663E2-D81D-38DB-53A9-5C1355DC7E8D}"/>
              </a:ext>
            </a:extLst>
          </p:cNvPr>
          <p:cNvSpPr/>
          <p:nvPr/>
        </p:nvSpPr>
        <p:spPr>
          <a:xfrm>
            <a:off x="77003" y="5505649"/>
            <a:ext cx="11661556" cy="5005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546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4DF8FB-F91F-0ED9-6556-07AB1D60C211}"/>
              </a:ext>
            </a:extLst>
          </p:cNvPr>
          <p:cNvPicPr>
            <a:picLocks noChangeAspect="1"/>
          </p:cNvPicPr>
          <p:nvPr/>
        </p:nvPicPr>
        <p:blipFill>
          <a:blip r:embed="rId3"/>
          <a:stretch>
            <a:fillRect/>
          </a:stretch>
        </p:blipFill>
        <p:spPr>
          <a:xfrm>
            <a:off x="0" y="225292"/>
            <a:ext cx="11463688" cy="6024658"/>
          </a:xfrm>
          <a:prstGeom prst="rect">
            <a:avLst/>
          </a:prstGeom>
        </p:spPr>
      </p:pic>
      <p:pic>
        <p:nvPicPr>
          <p:cNvPr id="2" name="Picture 1">
            <a:extLst>
              <a:ext uri="{FF2B5EF4-FFF2-40B4-BE49-F238E27FC236}">
                <a16:creationId xmlns:a16="http://schemas.microsoft.com/office/drawing/2014/main" id="{DC1C8638-8CEB-427A-5A02-B644A852A41D}"/>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3" name="Picture 2">
            <a:extLst>
              <a:ext uri="{FF2B5EF4-FFF2-40B4-BE49-F238E27FC236}">
                <a16:creationId xmlns:a16="http://schemas.microsoft.com/office/drawing/2014/main" id="{01E4D6DD-FF59-9486-9E5C-1BE15E91E3A0}"/>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4" name="Picture 3">
            <a:extLst>
              <a:ext uri="{FF2B5EF4-FFF2-40B4-BE49-F238E27FC236}">
                <a16:creationId xmlns:a16="http://schemas.microsoft.com/office/drawing/2014/main" id="{375C2291-5B14-B32E-7616-7B6DE3639A29}"/>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5" name="Picture 4">
            <a:extLst>
              <a:ext uri="{FF2B5EF4-FFF2-40B4-BE49-F238E27FC236}">
                <a16:creationId xmlns:a16="http://schemas.microsoft.com/office/drawing/2014/main" id="{70417605-B16D-40ED-C9F9-7446E5D8AD1B}"/>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7" name="Picture 6">
            <a:extLst>
              <a:ext uri="{FF2B5EF4-FFF2-40B4-BE49-F238E27FC236}">
                <a16:creationId xmlns:a16="http://schemas.microsoft.com/office/drawing/2014/main" id="{7E055975-5576-E994-A4A0-8806DC7DA151}"/>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8" name="Rectangle 7">
            <a:extLst>
              <a:ext uri="{FF2B5EF4-FFF2-40B4-BE49-F238E27FC236}">
                <a16:creationId xmlns:a16="http://schemas.microsoft.com/office/drawing/2014/main" id="{B9F4855D-15C6-BEE0-C5F4-B751C456A4DA}"/>
              </a:ext>
            </a:extLst>
          </p:cNvPr>
          <p:cNvSpPr/>
          <p:nvPr/>
        </p:nvSpPr>
        <p:spPr>
          <a:xfrm>
            <a:off x="77003" y="5361271"/>
            <a:ext cx="11661556" cy="4427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007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What are standard approaches in industry to address the results?</a:t>
            </a:r>
          </a:p>
        </p:txBody>
      </p:sp>
    </p:spTree>
    <p:extLst>
      <p:ext uri="{BB962C8B-B14F-4D97-AF65-F5344CB8AC3E}">
        <p14:creationId xmlns:p14="http://schemas.microsoft.com/office/powerpoint/2010/main" val="289777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2BEC-E17B-EA30-5CAD-EBCC707C7F40}"/>
              </a:ext>
            </a:extLst>
          </p:cNvPr>
          <p:cNvSpPr>
            <a:spLocks noGrp="1"/>
          </p:cNvSpPr>
          <p:nvPr>
            <p:ph type="title"/>
          </p:nvPr>
        </p:nvSpPr>
        <p:spPr/>
        <p:txBody>
          <a:bodyPr/>
          <a:lstStyle/>
          <a:p>
            <a:r>
              <a:rPr lang="en-US"/>
              <a:t>Response Rate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7110A-9578-FC1B-3B6A-C8509A75C317}"/>
                  </a:ext>
                </a:extLst>
              </p:cNvPr>
              <p:cNvSpPr txBox="1"/>
              <p:nvPr/>
            </p:nvSpPr>
            <p:spPr>
              <a:xfrm>
                <a:off x="3372374" y="2558642"/>
                <a:ext cx="1468073"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i="1" smtClean="0">
                          <a:latin typeface="Cambria Math" panose="02040503050406030204" pitchFamily="18" charset="0"/>
                        </a:rPr>
                        <m:t>2</m:t>
                      </m:r>
                      <m:r>
                        <a:rPr lang="en-US" sz="6600" b="0" i="1" smtClean="0">
                          <a:latin typeface="Cambria Math" panose="02040503050406030204" pitchFamily="18" charset="0"/>
                        </a:rPr>
                        <m:t>6%</m:t>
                      </m:r>
                    </m:oMath>
                  </m:oMathPara>
                </a14:m>
                <a:endParaRPr lang="en-US" sz="4000">
                  <a:latin typeface="+mj-lt"/>
                </a:endParaRPr>
              </a:p>
            </p:txBody>
          </p:sp>
        </mc:Choice>
        <mc:Fallback xmlns="">
          <p:sp>
            <p:nvSpPr>
              <p:cNvPr id="5" name="TextBox 4">
                <a:extLst>
                  <a:ext uri="{FF2B5EF4-FFF2-40B4-BE49-F238E27FC236}">
                    <a16:creationId xmlns:a16="http://schemas.microsoft.com/office/drawing/2014/main" id="{8D67110A-9578-FC1B-3B6A-C8509A75C317}"/>
                  </a:ext>
                </a:extLst>
              </p:cNvPr>
              <p:cNvSpPr txBox="1">
                <a:spLocks noRot="1" noChangeAspect="1" noMove="1" noResize="1" noEditPoints="1" noAdjustHandles="1" noChangeArrowheads="1" noChangeShapeType="1" noTextEdit="1"/>
              </p:cNvSpPr>
              <p:nvPr/>
            </p:nvSpPr>
            <p:spPr>
              <a:xfrm>
                <a:off x="3372374" y="2558642"/>
                <a:ext cx="1468073" cy="1107996"/>
              </a:xfrm>
              <a:prstGeom prst="rect">
                <a:avLst/>
              </a:prstGeom>
              <a:blipFill>
                <a:blip r:embed="rId3"/>
                <a:stretch>
                  <a:fillRect r="-174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30D871-3CC8-07C1-0683-1A302DB6A0BC}"/>
                  </a:ext>
                </a:extLst>
              </p:cNvPr>
              <p:cNvSpPr txBox="1"/>
              <p:nvPr/>
            </p:nvSpPr>
            <p:spPr>
              <a:xfrm>
                <a:off x="7333376" y="2564934"/>
                <a:ext cx="1468073"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i="1" smtClean="0">
                          <a:latin typeface="Cambria Math" panose="02040503050406030204" pitchFamily="18" charset="0"/>
                        </a:rPr>
                        <m:t>1</m:t>
                      </m:r>
                      <m:r>
                        <a:rPr lang="en-US" sz="6600" b="0" i="1" smtClean="0">
                          <a:latin typeface="Cambria Math" panose="02040503050406030204" pitchFamily="18" charset="0"/>
                        </a:rPr>
                        <m:t>9%</m:t>
                      </m:r>
                    </m:oMath>
                  </m:oMathPara>
                </a14:m>
                <a:endParaRPr lang="en-US">
                  <a:latin typeface="+mj-lt"/>
                </a:endParaRPr>
              </a:p>
            </p:txBody>
          </p:sp>
        </mc:Choice>
        <mc:Fallback xmlns="">
          <p:sp>
            <p:nvSpPr>
              <p:cNvPr id="6" name="TextBox 5">
                <a:extLst>
                  <a:ext uri="{FF2B5EF4-FFF2-40B4-BE49-F238E27FC236}">
                    <a16:creationId xmlns:a16="http://schemas.microsoft.com/office/drawing/2014/main" id="{0230D871-3CC8-07C1-0683-1A302DB6A0BC}"/>
                  </a:ext>
                </a:extLst>
              </p:cNvPr>
              <p:cNvSpPr txBox="1">
                <a:spLocks noRot="1" noChangeAspect="1" noMove="1" noResize="1" noEditPoints="1" noAdjustHandles="1" noChangeArrowheads="1" noChangeShapeType="1" noTextEdit="1"/>
              </p:cNvSpPr>
              <p:nvPr/>
            </p:nvSpPr>
            <p:spPr>
              <a:xfrm>
                <a:off x="7333376" y="2564934"/>
                <a:ext cx="1468073" cy="1107996"/>
              </a:xfrm>
              <a:prstGeom prst="rect">
                <a:avLst/>
              </a:prstGeom>
              <a:blipFill>
                <a:blip r:embed="rId4"/>
                <a:stretch>
                  <a:fillRect r="-174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E687693-C54F-93F3-A03F-C8211D1432AC}"/>
              </a:ext>
            </a:extLst>
          </p:cNvPr>
          <p:cNvSpPr txBox="1"/>
          <p:nvPr/>
        </p:nvSpPr>
        <p:spPr>
          <a:xfrm>
            <a:off x="3221371" y="1716472"/>
            <a:ext cx="2219678" cy="718929"/>
          </a:xfrm>
          <a:prstGeom prst="rect">
            <a:avLst/>
          </a:prstGeom>
          <a:noFill/>
        </p:spPr>
        <p:txBody>
          <a:bodyPr wrap="square" rtlCol="0">
            <a:spAutoFit/>
          </a:bodyPr>
          <a:lstStyle/>
          <a:p>
            <a:r>
              <a:rPr lang="en-US" sz="4000" b="1"/>
              <a:t>VISN 10</a:t>
            </a:r>
          </a:p>
        </p:txBody>
      </p:sp>
      <p:sp>
        <p:nvSpPr>
          <p:cNvPr id="9" name="TextBox 8">
            <a:extLst>
              <a:ext uri="{FF2B5EF4-FFF2-40B4-BE49-F238E27FC236}">
                <a16:creationId xmlns:a16="http://schemas.microsoft.com/office/drawing/2014/main" id="{0130C9EF-64DD-FE1F-97AE-D7BE01F6848D}"/>
              </a:ext>
            </a:extLst>
          </p:cNvPr>
          <p:cNvSpPr txBox="1"/>
          <p:nvPr/>
        </p:nvSpPr>
        <p:spPr>
          <a:xfrm>
            <a:off x="7090094" y="1716472"/>
            <a:ext cx="2142374" cy="718929"/>
          </a:xfrm>
          <a:prstGeom prst="rect">
            <a:avLst/>
          </a:prstGeom>
          <a:noFill/>
        </p:spPr>
        <p:txBody>
          <a:bodyPr wrap="square" rtlCol="0">
            <a:spAutoFit/>
          </a:bodyPr>
          <a:lstStyle/>
          <a:p>
            <a:r>
              <a:rPr lang="en-US" sz="4000" b="1"/>
              <a:t>VISN 20</a:t>
            </a:r>
          </a:p>
        </p:txBody>
      </p:sp>
      <p:sp>
        <p:nvSpPr>
          <p:cNvPr id="10" name="TextBox 9">
            <a:extLst>
              <a:ext uri="{FF2B5EF4-FFF2-40B4-BE49-F238E27FC236}">
                <a16:creationId xmlns:a16="http://schemas.microsoft.com/office/drawing/2014/main" id="{F85D4941-B442-E814-9410-E240A6774860}"/>
              </a:ext>
            </a:extLst>
          </p:cNvPr>
          <p:cNvSpPr txBox="1"/>
          <p:nvPr/>
        </p:nvSpPr>
        <p:spPr>
          <a:xfrm>
            <a:off x="1328256" y="2898511"/>
            <a:ext cx="1954635" cy="523220"/>
          </a:xfrm>
          <a:prstGeom prst="rect">
            <a:avLst/>
          </a:prstGeom>
          <a:noFill/>
        </p:spPr>
        <p:txBody>
          <a:bodyPr wrap="square" rtlCol="0">
            <a:spAutoFit/>
          </a:bodyPr>
          <a:lstStyle/>
          <a:p>
            <a:r>
              <a:rPr lang="en-US" sz="2800" b="1"/>
              <a:t>VHA Cerner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2B9712-9102-0206-3AC0-BCBC49E4EAE0}"/>
                  </a:ext>
                </a:extLst>
              </p:cNvPr>
              <p:cNvSpPr txBox="1"/>
              <p:nvPr/>
            </p:nvSpPr>
            <p:spPr>
              <a:xfrm>
                <a:off x="3372374" y="4229643"/>
                <a:ext cx="1468073"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i="1" smtClean="0">
                          <a:latin typeface="Cambria Math" panose="02040503050406030204" pitchFamily="18" charset="0"/>
                        </a:rPr>
                        <m:t>8</m:t>
                      </m:r>
                      <m:r>
                        <a:rPr lang="en-US" sz="6600" b="0" i="1" smtClean="0">
                          <a:latin typeface="Cambria Math" panose="02040503050406030204" pitchFamily="18" charset="0"/>
                        </a:rPr>
                        <m:t>%</m:t>
                      </m:r>
                    </m:oMath>
                  </m:oMathPara>
                </a14:m>
                <a:endParaRPr lang="en-US">
                  <a:latin typeface="+mj-lt"/>
                </a:endParaRPr>
              </a:p>
            </p:txBody>
          </p:sp>
        </mc:Choice>
        <mc:Fallback xmlns="">
          <p:sp>
            <p:nvSpPr>
              <p:cNvPr id="11" name="TextBox 10">
                <a:extLst>
                  <a:ext uri="{FF2B5EF4-FFF2-40B4-BE49-F238E27FC236}">
                    <a16:creationId xmlns:a16="http://schemas.microsoft.com/office/drawing/2014/main" id="{F42B9712-9102-0206-3AC0-BCBC49E4EAE0}"/>
                  </a:ext>
                </a:extLst>
              </p:cNvPr>
              <p:cNvSpPr txBox="1">
                <a:spLocks noRot="1" noChangeAspect="1" noMove="1" noResize="1" noEditPoints="1" noAdjustHandles="1" noChangeArrowheads="1" noChangeShapeType="1" noTextEdit="1"/>
              </p:cNvSpPr>
              <p:nvPr/>
            </p:nvSpPr>
            <p:spPr>
              <a:xfrm>
                <a:off x="3372374" y="4229643"/>
                <a:ext cx="1468073"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5FD5AB-C160-8112-7783-AE6BC1033DCD}"/>
                  </a:ext>
                </a:extLst>
              </p:cNvPr>
              <p:cNvSpPr txBox="1"/>
              <p:nvPr/>
            </p:nvSpPr>
            <p:spPr>
              <a:xfrm>
                <a:off x="7333376" y="4235935"/>
                <a:ext cx="1468073"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i="1" smtClean="0">
                          <a:latin typeface="Cambria Math" panose="02040503050406030204" pitchFamily="18" charset="0"/>
                        </a:rPr>
                        <m:t>5</m:t>
                      </m:r>
                      <m:r>
                        <a:rPr lang="en-US" sz="6600" b="0" i="1" smtClean="0">
                          <a:latin typeface="Cambria Math" panose="02040503050406030204" pitchFamily="18" charset="0"/>
                        </a:rPr>
                        <m:t>%</m:t>
                      </m:r>
                    </m:oMath>
                  </m:oMathPara>
                </a14:m>
                <a:endParaRPr lang="en-US">
                  <a:latin typeface="+mj-lt"/>
                </a:endParaRPr>
              </a:p>
            </p:txBody>
          </p:sp>
        </mc:Choice>
        <mc:Fallback xmlns="">
          <p:sp>
            <p:nvSpPr>
              <p:cNvPr id="12" name="TextBox 11">
                <a:extLst>
                  <a:ext uri="{FF2B5EF4-FFF2-40B4-BE49-F238E27FC236}">
                    <a16:creationId xmlns:a16="http://schemas.microsoft.com/office/drawing/2014/main" id="{4F5FD5AB-C160-8112-7783-AE6BC1033DCD}"/>
                  </a:ext>
                </a:extLst>
              </p:cNvPr>
              <p:cNvSpPr txBox="1">
                <a:spLocks noRot="1" noChangeAspect="1" noMove="1" noResize="1" noEditPoints="1" noAdjustHandles="1" noChangeArrowheads="1" noChangeShapeType="1" noTextEdit="1"/>
              </p:cNvSpPr>
              <p:nvPr/>
            </p:nvSpPr>
            <p:spPr>
              <a:xfrm>
                <a:off x="7333376" y="4235935"/>
                <a:ext cx="1468073" cy="1107996"/>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485785B-4BAA-63DE-7A02-450D56B96BE0}"/>
              </a:ext>
            </a:extLst>
          </p:cNvPr>
          <p:cNvSpPr txBox="1"/>
          <p:nvPr/>
        </p:nvSpPr>
        <p:spPr>
          <a:xfrm>
            <a:off x="1417739" y="4354068"/>
            <a:ext cx="1954635" cy="954107"/>
          </a:xfrm>
          <a:prstGeom prst="rect">
            <a:avLst/>
          </a:prstGeom>
          <a:noFill/>
        </p:spPr>
        <p:txBody>
          <a:bodyPr wrap="square" rtlCol="0">
            <a:spAutoFit/>
          </a:bodyPr>
          <a:lstStyle/>
          <a:p>
            <a:pPr algn="ctr"/>
            <a:r>
              <a:rPr lang="en-US" sz="2800" b="1"/>
              <a:t>VHA CPRS/VistA</a:t>
            </a:r>
          </a:p>
        </p:txBody>
      </p:sp>
    </p:spTree>
    <p:extLst>
      <p:ext uri="{BB962C8B-B14F-4D97-AF65-F5344CB8AC3E}">
        <p14:creationId xmlns:p14="http://schemas.microsoft.com/office/powerpoint/2010/main" val="3737050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BD7B44-D54E-437C-A9A2-447C690F87C4}"/>
              </a:ext>
            </a:extLst>
          </p:cNvPr>
          <p:cNvSpPr>
            <a:spLocks noGrp="1"/>
          </p:cNvSpPr>
          <p:nvPr>
            <p:ph idx="1"/>
          </p:nvPr>
        </p:nvSpPr>
        <p:spPr/>
        <p:txBody>
          <a:bodyPr/>
          <a:lstStyle/>
          <a:p>
            <a:pPr marL="0" marR="0" indent="0">
              <a:lnSpc>
                <a:spcPct val="75000"/>
              </a:lnSpc>
              <a:spcBef>
                <a:spcPts val="0"/>
              </a:spcBef>
              <a:spcAft>
                <a:spcPts val="800"/>
              </a:spcAft>
              <a:buNone/>
            </a:pPr>
            <a:r>
              <a:rPr lang="en-US" sz="1800" b="1">
                <a:solidFill>
                  <a:srgbClr val="C18654"/>
                </a:solidFill>
                <a:effectLst/>
                <a:latin typeface="Barlow" panose="00000500000000000000" pitchFamily="2" charset="0"/>
                <a:ea typeface="Calibri" panose="020F0502020204030204" pitchFamily="34" charset="0"/>
                <a:cs typeface="Times New Roman" panose="02020603050405020304" pitchFamily="18" charset="0"/>
              </a:rPr>
              <a:t> Outcomes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26% increase in agreement that the EHR is reliable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22% increase in agreement that the EHR has fast system response 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i="0" kern="0" spc="-20">
                <a:solidFill>
                  <a:srgbClr val="404040"/>
                </a:solidFill>
                <a:effectLst/>
                <a:latin typeface="Barlow" panose="00000500000000000000" pitchFamily="2" charset="0"/>
                <a:ea typeface="Times New Roman" panose="02020603050405020304" pitchFamily="18" charset="0"/>
                <a:cs typeface="Times New Roman" panose="02020603050405020304" pitchFamily="18" charset="0"/>
              </a:rPr>
              <a:t>What Intermountain Healthcare and Goliath Technologies Did</a:t>
            </a:r>
            <a:endParaRPr lang="en-US" sz="1800" b="1" i="1" kern="0" spc="-100">
              <a:solidFill>
                <a:srgbClr val="2D4F8E"/>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600"/>
              <a:t>Spent 18 months rolling out solution before go-live</a:t>
            </a:r>
          </a:p>
          <a:p>
            <a:pPr lvl="1">
              <a:buFont typeface="Wingdings" panose="05000000000000000000" pitchFamily="2" charset="2"/>
              <a:buChar char="§"/>
            </a:pPr>
            <a:r>
              <a:rPr lang="en-US" sz="1600"/>
              <a:t>Had real-time monitoring of reliability and response time metrics</a:t>
            </a:r>
          </a:p>
          <a:p>
            <a:pPr lvl="1">
              <a:buFont typeface="Wingdings" panose="05000000000000000000" pitchFamily="2" charset="2"/>
              <a:buChar char="§"/>
            </a:pPr>
            <a:r>
              <a:rPr lang="en-US" sz="1600"/>
              <a:t>Identified where the system wasn’t working</a:t>
            </a:r>
          </a:p>
        </p:txBody>
      </p:sp>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lstStyle/>
          <a:p>
            <a:r>
              <a:rPr lang="en-US"/>
              <a:t>Case Study: Intermountain Healthcare and Goliath Technologies</a:t>
            </a:r>
          </a:p>
        </p:txBody>
      </p:sp>
    </p:spTree>
    <p:extLst>
      <p:ext uri="{BB962C8B-B14F-4D97-AF65-F5344CB8AC3E}">
        <p14:creationId xmlns:p14="http://schemas.microsoft.com/office/powerpoint/2010/main" val="3511298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3D57-24D8-575E-2EC5-972D5C828F35}"/>
              </a:ext>
            </a:extLst>
          </p:cNvPr>
          <p:cNvSpPr>
            <a:spLocks noGrp="1"/>
          </p:cNvSpPr>
          <p:nvPr>
            <p:ph type="title"/>
          </p:nvPr>
        </p:nvSpPr>
        <p:spPr/>
        <p:txBody>
          <a:bodyPr/>
          <a:lstStyle/>
          <a:p>
            <a:r>
              <a:rPr lang="en-US"/>
              <a:t>Education Best Practices</a:t>
            </a:r>
          </a:p>
        </p:txBody>
      </p:sp>
      <p:sp>
        <p:nvSpPr>
          <p:cNvPr id="3" name="Content Placeholder 2">
            <a:extLst>
              <a:ext uri="{FF2B5EF4-FFF2-40B4-BE49-F238E27FC236}">
                <a16:creationId xmlns:a16="http://schemas.microsoft.com/office/drawing/2014/main" id="{D89FD9FB-AC2B-89C5-90DA-4C161059048E}"/>
              </a:ext>
            </a:extLst>
          </p:cNvPr>
          <p:cNvSpPr>
            <a:spLocks noGrp="1"/>
          </p:cNvSpPr>
          <p:nvPr>
            <p:ph idx="1"/>
          </p:nvPr>
        </p:nvSpPr>
        <p:spPr/>
        <p:txBody>
          <a:bodyPr/>
          <a:lstStyle/>
          <a:p>
            <a:pPr marL="457200" indent="-457200">
              <a:buFont typeface="+mj-lt"/>
              <a:buAutoNum type="arabicPeriod"/>
            </a:pPr>
            <a:r>
              <a:rPr lang="en-US"/>
              <a:t>Should have 8–10 hours of onboarding EHR education</a:t>
            </a:r>
          </a:p>
          <a:p>
            <a:pPr marL="457200" indent="-457200">
              <a:buFont typeface="+mj-lt"/>
              <a:buAutoNum type="arabicPeriod"/>
            </a:pPr>
            <a:r>
              <a:rPr lang="en-US"/>
              <a:t>Education should be taught by a clinician, or a trainer educated in clinician workflows</a:t>
            </a:r>
          </a:p>
          <a:p>
            <a:pPr marL="457200" lvl="1" indent="0">
              <a:buNone/>
            </a:pPr>
            <a:r>
              <a:rPr lang="en-US"/>
              <a:t>a.  Education materials should be unique to each clinical workflow and approved by a clinician practicing in that workflow</a:t>
            </a:r>
          </a:p>
          <a:p>
            <a:pPr marL="457200" indent="-457200">
              <a:buFont typeface="+mj-lt"/>
              <a:buAutoNum type="arabicPeriod"/>
            </a:pPr>
            <a:r>
              <a:rPr lang="en-US"/>
              <a:t>Education should have a portion that is simulated/live</a:t>
            </a:r>
          </a:p>
          <a:p>
            <a:endParaRPr lang="en-US"/>
          </a:p>
        </p:txBody>
      </p:sp>
    </p:spTree>
    <p:extLst>
      <p:ext uri="{BB962C8B-B14F-4D97-AF65-F5344CB8AC3E}">
        <p14:creationId xmlns:p14="http://schemas.microsoft.com/office/powerpoint/2010/main" val="4053900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normAutofit fontScale="90000"/>
          </a:bodyPr>
          <a:lstStyle/>
          <a:p>
            <a:r>
              <a:rPr lang="en-US"/>
              <a:t>8 to 10 hours is what is typically needed to onboard a clinician onto the EHR</a:t>
            </a:r>
          </a:p>
        </p:txBody>
      </p:sp>
      <p:pic>
        <p:nvPicPr>
          <p:cNvPr id="5" name="Picture 4">
            <a:extLst>
              <a:ext uri="{FF2B5EF4-FFF2-40B4-BE49-F238E27FC236}">
                <a16:creationId xmlns:a16="http://schemas.microsoft.com/office/drawing/2014/main" id="{B0EE33E9-2EBC-E333-1D9D-8C8E915CCB15}"/>
              </a:ext>
            </a:extLst>
          </p:cNvPr>
          <p:cNvPicPr>
            <a:picLocks noChangeAspect="1"/>
          </p:cNvPicPr>
          <p:nvPr/>
        </p:nvPicPr>
        <p:blipFill>
          <a:blip r:embed="rId3"/>
          <a:stretch>
            <a:fillRect/>
          </a:stretch>
        </p:blipFill>
        <p:spPr>
          <a:xfrm>
            <a:off x="358048" y="1391465"/>
            <a:ext cx="7690577" cy="2268927"/>
          </a:xfrm>
          <a:prstGeom prst="rect">
            <a:avLst/>
          </a:prstGeom>
        </p:spPr>
      </p:pic>
      <p:pic>
        <p:nvPicPr>
          <p:cNvPr id="7" name="Picture 6">
            <a:extLst>
              <a:ext uri="{FF2B5EF4-FFF2-40B4-BE49-F238E27FC236}">
                <a16:creationId xmlns:a16="http://schemas.microsoft.com/office/drawing/2014/main" id="{F75C26E5-73BD-B86E-74F7-51D88E62A4BD}"/>
              </a:ext>
            </a:extLst>
          </p:cNvPr>
          <p:cNvPicPr>
            <a:picLocks noChangeAspect="1"/>
          </p:cNvPicPr>
          <p:nvPr/>
        </p:nvPicPr>
        <p:blipFill>
          <a:blip r:embed="rId4"/>
          <a:stretch>
            <a:fillRect/>
          </a:stretch>
        </p:blipFill>
        <p:spPr>
          <a:xfrm>
            <a:off x="4819650" y="3660392"/>
            <a:ext cx="5695950" cy="2840520"/>
          </a:xfrm>
          <a:prstGeom prst="rect">
            <a:avLst/>
          </a:prstGeom>
        </p:spPr>
      </p:pic>
    </p:spTree>
    <p:extLst>
      <p:ext uri="{BB962C8B-B14F-4D97-AF65-F5344CB8AC3E}">
        <p14:creationId xmlns:p14="http://schemas.microsoft.com/office/powerpoint/2010/main" val="218562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normAutofit fontScale="90000"/>
          </a:bodyPr>
          <a:lstStyle/>
          <a:p>
            <a:r>
              <a:rPr lang="en-US"/>
              <a:t>Trainers must understand clinician workflows to be credible and effective</a:t>
            </a:r>
          </a:p>
        </p:txBody>
      </p:sp>
      <p:pic>
        <p:nvPicPr>
          <p:cNvPr id="5" name="Content Placeholder 4">
            <a:extLst>
              <a:ext uri="{FF2B5EF4-FFF2-40B4-BE49-F238E27FC236}">
                <a16:creationId xmlns:a16="http://schemas.microsoft.com/office/drawing/2014/main" id="{50861324-F0E9-C536-F87C-8DDECB8A1745}"/>
              </a:ext>
            </a:extLst>
          </p:cNvPr>
          <p:cNvPicPr>
            <a:picLocks noGrp="1" noChangeAspect="1"/>
          </p:cNvPicPr>
          <p:nvPr>
            <p:ph idx="1"/>
          </p:nvPr>
        </p:nvPicPr>
        <p:blipFill>
          <a:blip r:embed="rId3"/>
          <a:stretch>
            <a:fillRect/>
          </a:stretch>
        </p:blipFill>
        <p:spPr>
          <a:xfrm>
            <a:off x="1027611" y="1804341"/>
            <a:ext cx="9196842" cy="3045231"/>
          </a:xfrm>
        </p:spPr>
      </p:pic>
    </p:spTree>
    <p:extLst>
      <p:ext uri="{BB962C8B-B14F-4D97-AF65-F5344CB8AC3E}">
        <p14:creationId xmlns:p14="http://schemas.microsoft.com/office/powerpoint/2010/main" val="2349812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D709-4252-8C3A-6FD3-728AE70BA737}"/>
              </a:ext>
            </a:extLst>
          </p:cNvPr>
          <p:cNvSpPr>
            <a:spLocks noGrp="1"/>
          </p:cNvSpPr>
          <p:nvPr>
            <p:ph type="title"/>
          </p:nvPr>
        </p:nvSpPr>
        <p:spPr/>
        <p:txBody>
          <a:bodyPr/>
          <a:lstStyle/>
          <a:p>
            <a:r>
              <a:rPr lang="en-US"/>
              <a:t>Simulation training makes a difference for both providers and nurses</a:t>
            </a:r>
          </a:p>
        </p:txBody>
      </p:sp>
      <p:pic>
        <p:nvPicPr>
          <p:cNvPr id="5" name="Content Placeholder 4">
            <a:extLst>
              <a:ext uri="{FF2B5EF4-FFF2-40B4-BE49-F238E27FC236}">
                <a16:creationId xmlns:a16="http://schemas.microsoft.com/office/drawing/2014/main" id="{AB5EAE18-C13A-312B-496B-31635DA87623}"/>
              </a:ext>
            </a:extLst>
          </p:cNvPr>
          <p:cNvPicPr>
            <a:picLocks noGrp="1" noChangeAspect="1"/>
          </p:cNvPicPr>
          <p:nvPr>
            <p:ph idx="1"/>
          </p:nvPr>
        </p:nvPicPr>
        <p:blipFill>
          <a:blip r:embed="rId3"/>
          <a:stretch>
            <a:fillRect/>
          </a:stretch>
        </p:blipFill>
        <p:spPr>
          <a:xfrm>
            <a:off x="588840" y="1283494"/>
            <a:ext cx="6760243" cy="2583656"/>
          </a:xfrm>
        </p:spPr>
      </p:pic>
      <p:pic>
        <p:nvPicPr>
          <p:cNvPr id="7" name="Picture 6">
            <a:extLst>
              <a:ext uri="{FF2B5EF4-FFF2-40B4-BE49-F238E27FC236}">
                <a16:creationId xmlns:a16="http://schemas.microsoft.com/office/drawing/2014/main" id="{235C94D7-2498-8794-0663-449C7683363E}"/>
              </a:ext>
            </a:extLst>
          </p:cNvPr>
          <p:cNvPicPr>
            <a:picLocks noChangeAspect="1"/>
          </p:cNvPicPr>
          <p:nvPr/>
        </p:nvPicPr>
        <p:blipFill>
          <a:blip r:embed="rId4"/>
          <a:stretch>
            <a:fillRect/>
          </a:stretch>
        </p:blipFill>
        <p:spPr>
          <a:xfrm>
            <a:off x="3362325" y="4344833"/>
            <a:ext cx="8610600" cy="1652826"/>
          </a:xfrm>
          <a:prstGeom prst="rect">
            <a:avLst/>
          </a:prstGeom>
        </p:spPr>
      </p:pic>
    </p:spTree>
    <p:extLst>
      <p:ext uri="{BB962C8B-B14F-4D97-AF65-F5344CB8AC3E}">
        <p14:creationId xmlns:p14="http://schemas.microsoft.com/office/powerpoint/2010/main" val="2457816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3416320"/>
          </a:xfrm>
          <a:prstGeom prst="rect">
            <a:avLst/>
          </a:prstGeom>
          <a:noFill/>
        </p:spPr>
        <p:txBody>
          <a:bodyPr wrap="square" rtlCol="0">
            <a:spAutoFit/>
          </a:bodyPr>
          <a:lstStyle/>
          <a:p>
            <a:pPr algn="ctr"/>
            <a:r>
              <a:rPr lang="en-US" sz="5400" b="1">
                <a:solidFill>
                  <a:schemeClr val="bg1"/>
                </a:solidFill>
              </a:rPr>
              <a:t>What do we recommend the VHA do to address the opportunity?</a:t>
            </a:r>
          </a:p>
        </p:txBody>
      </p:sp>
    </p:spTree>
    <p:extLst>
      <p:ext uri="{BB962C8B-B14F-4D97-AF65-F5344CB8AC3E}">
        <p14:creationId xmlns:p14="http://schemas.microsoft.com/office/powerpoint/2010/main" val="3864948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293B-3ECB-D0F1-8329-03FF36869D1F}"/>
              </a:ext>
            </a:extLst>
          </p:cNvPr>
          <p:cNvSpPr>
            <a:spLocks noGrp="1"/>
          </p:cNvSpPr>
          <p:nvPr>
            <p:ph type="title"/>
          </p:nvPr>
        </p:nvSpPr>
        <p:spPr/>
        <p:txBody>
          <a:bodyPr/>
          <a:lstStyle/>
          <a:p>
            <a:r>
              <a:rPr lang="en-US"/>
              <a:t>Potential action items from best practices</a:t>
            </a:r>
          </a:p>
        </p:txBody>
      </p:sp>
      <p:sp>
        <p:nvSpPr>
          <p:cNvPr id="3" name="Content Placeholder 2">
            <a:extLst>
              <a:ext uri="{FF2B5EF4-FFF2-40B4-BE49-F238E27FC236}">
                <a16:creationId xmlns:a16="http://schemas.microsoft.com/office/drawing/2014/main" id="{9B97F410-73E7-68E2-2A9F-9F639F4FBD39}"/>
              </a:ext>
            </a:extLst>
          </p:cNvPr>
          <p:cNvSpPr>
            <a:spLocks noGrp="1"/>
          </p:cNvSpPr>
          <p:nvPr>
            <p:ph idx="1"/>
          </p:nvPr>
        </p:nvSpPr>
        <p:spPr/>
        <p:txBody>
          <a:bodyPr/>
          <a:lstStyle/>
          <a:p>
            <a:pPr marL="457200" indent="-457200">
              <a:buAutoNum type="arabicPeriod"/>
            </a:pPr>
            <a:r>
              <a:rPr lang="en-US"/>
              <a:t>Adopt or create a technology that allows for real-time tracking of the infrastructure and interfaces that may affect the EHR</a:t>
            </a:r>
          </a:p>
          <a:p>
            <a:pPr marL="457200" indent="-457200">
              <a:buAutoNum type="arabicPeriod"/>
            </a:pPr>
            <a:r>
              <a:rPr lang="en-US"/>
              <a:t>Adopt best practices for initial education of end-users</a:t>
            </a:r>
          </a:p>
          <a:p>
            <a:pPr marL="914400" lvl="1" indent="-457200">
              <a:buAutoNum type="alphaLcPeriod"/>
            </a:pPr>
            <a:r>
              <a:rPr lang="en-US"/>
              <a:t>Teach to end-user workflows</a:t>
            </a:r>
          </a:p>
          <a:p>
            <a:pPr marL="914400" lvl="1" indent="-457200">
              <a:buFont typeface="Arial" panose="020B0604020202020204" pitchFamily="34" charset="0"/>
              <a:buAutoNum type="alphaLcPeriod"/>
            </a:pPr>
            <a:r>
              <a:rPr lang="en-US"/>
              <a:t>Have 8–10 hours before go-live</a:t>
            </a:r>
          </a:p>
          <a:p>
            <a:pPr marL="914400" lvl="1" indent="-457200">
              <a:buFont typeface="Arial" panose="020B0604020202020204" pitchFamily="34" charset="0"/>
              <a:buAutoNum type="alphaLcPeriod"/>
            </a:pPr>
            <a:r>
              <a:rPr lang="en-US"/>
              <a:t>A portion should be simulated or live</a:t>
            </a:r>
          </a:p>
          <a:p>
            <a:pPr marL="457200" indent="-457200">
              <a:buFont typeface="+mj-lt"/>
              <a:buAutoNum type="arabicPeriod"/>
            </a:pPr>
            <a:r>
              <a:rPr lang="en-US"/>
              <a:t>Reboot education for VISN 10 and VISN 20</a:t>
            </a:r>
          </a:p>
          <a:p>
            <a:pPr marL="457200" indent="-457200">
              <a:buFont typeface="+mj-lt"/>
              <a:buAutoNum type="arabicPeriod"/>
            </a:pPr>
            <a:r>
              <a:rPr lang="en-US"/>
              <a:t>Improve communication channels for changes and decision-making</a:t>
            </a:r>
          </a:p>
          <a:p>
            <a:pPr marL="914400" lvl="1" indent="-457200">
              <a:buAutoNum type="alphaLcPeriod"/>
            </a:pPr>
            <a:r>
              <a:rPr lang="en-US"/>
              <a:t>Have a fast track for quick fixes</a:t>
            </a:r>
          </a:p>
          <a:p>
            <a:pPr marL="914400" lvl="1" indent="-457200">
              <a:buAutoNum type="alphaLcPeriod"/>
            </a:pPr>
            <a:r>
              <a:rPr lang="en-US"/>
              <a:t>Ensure all end-users understand pathways</a:t>
            </a:r>
          </a:p>
          <a:p>
            <a:pPr marL="914400" lvl="1" indent="-457200">
              <a:buAutoNum type="alphaLcPeriod"/>
            </a:pPr>
            <a:r>
              <a:rPr lang="en-US"/>
              <a:t>Always circle back to end-users when a request is sent</a:t>
            </a:r>
          </a:p>
          <a:p>
            <a:pPr marL="914400" lvl="1" indent="-457200">
              <a:buAutoNum type="alphaLcPeriod"/>
            </a:pPr>
            <a:endParaRPr lang="en-US"/>
          </a:p>
        </p:txBody>
      </p:sp>
    </p:spTree>
    <p:extLst>
      <p:ext uri="{BB962C8B-B14F-4D97-AF65-F5344CB8AC3E}">
        <p14:creationId xmlns:p14="http://schemas.microsoft.com/office/powerpoint/2010/main" val="33412209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1754326"/>
          </a:xfrm>
          <a:prstGeom prst="rect">
            <a:avLst/>
          </a:prstGeom>
          <a:noFill/>
        </p:spPr>
        <p:txBody>
          <a:bodyPr wrap="square" rtlCol="0">
            <a:spAutoFit/>
          </a:bodyPr>
          <a:lstStyle/>
          <a:p>
            <a:pPr algn="ctr"/>
            <a:r>
              <a:rPr lang="en-US" sz="5400" b="1">
                <a:solidFill>
                  <a:schemeClr val="bg1"/>
                </a:solidFill>
              </a:rPr>
              <a:t>What is a good improvement goal?</a:t>
            </a:r>
          </a:p>
        </p:txBody>
      </p:sp>
    </p:spTree>
    <p:extLst>
      <p:ext uri="{BB962C8B-B14F-4D97-AF65-F5344CB8AC3E}">
        <p14:creationId xmlns:p14="http://schemas.microsoft.com/office/powerpoint/2010/main" val="1998777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93B8-40BF-7CB0-97AC-589FEE2B34C4}"/>
              </a:ext>
            </a:extLst>
          </p:cNvPr>
          <p:cNvSpPr>
            <a:spLocks noGrp="1"/>
          </p:cNvSpPr>
          <p:nvPr>
            <p:ph type="title"/>
          </p:nvPr>
        </p:nvSpPr>
        <p:spPr/>
        <p:txBody>
          <a:bodyPr>
            <a:normAutofit/>
          </a:bodyPr>
          <a:lstStyle/>
          <a:p>
            <a:r>
              <a:rPr lang="en-US"/>
              <a:t>20% jump is possible and is likely a good first goal</a:t>
            </a:r>
          </a:p>
        </p:txBody>
      </p:sp>
      <p:pic>
        <p:nvPicPr>
          <p:cNvPr id="7" name="Picture 6">
            <a:extLst>
              <a:ext uri="{FF2B5EF4-FFF2-40B4-BE49-F238E27FC236}">
                <a16:creationId xmlns:a16="http://schemas.microsoft.com/office/drawing/2014/main" id="{2366D48C-D073-BEC7-465F-E3D865E19BCC}"/>
              </a:ext>
            </a:extLst>
          </p:cNvPr>
          <p:cNvPicPr>
            <a:picLocks noChangeAspect="1"/>
          </p:cNvPicPr>
          <p:nvPr/>
        </p:nvPicPr>
        <p:blipFill>
          <a:blip r:embed="rId2"/>
          <a:stretch>
            <a:fillRect/>
          </a:stretch>
        </p:blipFill>
        <p:spPr>
          <a:xfrm>
            <a:off x="2062064" y="1781175"/>
            <a:ext cx="7902695" cy="4267248"/>
          </a:xfrm>
          <a:prstGeom prst="rect">
            <a:avLst/>
          </a:prstGeom>
        </p:spPr>
      </p:pic>
      <p:sp>
        <p:nvSpPr>
          <p:cNvPr id="10" name="TextBox 9">
            <a:extLst>
              <a:ext uri="{FF2B5EF4-FFF2-40B4-BE49-F238E27FC236}">
                <a16:creationId xmlns:a16="http://schemas.microsoft.com/office/drawing/2014/main" id="{68AF66AE-9F94-E802-8619-BBAD814CD005}"/>
              </a:ext>
            </a:extLst>
          </p:cNvPr>
          <p:cNvSpPr txBox="1"/>
          <p:nvPr/>
        </p:nvSpPr>
        <p:spPr>
          <a:xfrm>
            <a:off x="7492481" y="6238274"/>
            <a:ext cx="3331029" cy="307777"/>
          </a:xfrm>
          <a:prstGeom prst="rect">
            <a:avLst/>
          </a:prstGeom>
          <a:noFill/>
        </p:spPr>
        <p:txBody>
          <a:bodyPr wrap="square">
            <a:spAutoFit/>
          </a:bodyPr>
          <a:lstStyle/>
          <a:p>
            <a:r>
              <a:rPr lang="en-US" sz="1400" b="1">
                <a:solidFill>
                  <a:schemeClr val="tx1">
                    <a:lumMod val="50000"/>
                    <a:lumOff val="50000"/>
                  </a:schemeClr>
                </a:solidFill>
                <a:latin typeface="+mj-lt"/>
              </a:rPr>
              <a:t>Arch Collaborative Findings (excludes VHA)</a:t>
            </a:r>
            <a:endParaRPr lang="en-US" sz="1400" b="1">
              <a:latin typeface="+mj-lt"/>
            </a:endParaRPr>
          </a:p>
        </p:txBody>
      </p:sp>
    </p:spTree>
    <p:extLst>
      <p:ext uri="{BB962C8B-B14F-4D97-AF65-F5344CB8AC3E}">
        <p14:creationId xmlns:p14="http://schemas.microsoft.com/office/powerpoint/2010/main" val="1827413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normAutofit fontScale="90000"/>
          </a:bodyPr>
          <a:lstStyle/>
          <a:p>
            <a:r>
              <a:rPr lang="en-US"/>
              <a:t>Initial education should be at least 50% to potentially obtain long-term success</a:t>
            </a:r>
          </a:p>
        </p:txBody>
      </p:sp>
      <p:pic>
        <p:nvPicPr>
          <p:cNvPr id="5" name="Picture 4">
            <a:extLst>
              <a:ext uri="{FF2B5EF4-FFF2-40B4-BE49-F238E27FC236}">
                <a16:creationId xmlns:a16="http://schemas.microsoft.com/office/drawing/2014/main" id="{786C8989-0D2E-A166-72F3-B7538E09DB75}"/>
              </a:ext>
            </a:extLst>
          </p:cNvPr>
          <p:cNvPicPr>
            <a:picLocks noChangeAspect="1"/>
          </p:cNvPicPr>
          <p:nvPr/>
        </p:nvPicPr>
        <p:blipFill>
          <a:blip r:embed="rId3"/>
          <a:stretch>
            <a:fillRect/>
          </a:stretch>
        </p:blipFill>
        <p:spPr>
          <a:xfrm>
            <a:off x="839202" y="1143001"/>
            <a:ext cx="9767837" cy="5133415"/>
          </a:xfrm>
          <a:prstGeom prst="rect">
            <a:avLst/>
          </a:prstGeom>
        </p:spPr>
      </p:pic>
      <p:pic>
        <p:nvPicPr>
          <p:cNvPr id="6" name="Picture 5">
            <a:extLst>
              <a:ext uri="{FF2B5EF4-FFF2-40B4-BE49-F238E27FC236}">
                <a16:creationId xmlns:a16="http://schemas.microsoft.com/office/drawing/2014/main" id="{36973297-745A-FE76-499D-EB0D7EAD0AB7}"/>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7" name="Picture 6">
            <a:extLst>
              <a:ext uri="{FF2B5EF4-FFF2-40B4-BE49-F238E27FC236}">
                <a16:creationId xmlns:a16="http://schemas.microsoft.com/office/drawing/2014/main" id="{7CBBFBCD-1DA8-B139-A684-8DECCBB6ED86}"/>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8" name="Picture 7">
            <a:extLst>
              <a:ext uri="{FF2B5EF4-FFF2-40B4-BE49-F238E27FC236}">
                <a16:creationId xmlns:a16="http://schemas.microsoft.com/office/drawing/2014/main" id="{8AE403A5-7A3A-E532-93DF-9725C51B4D55}"/>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9" name="Picture 8">
            <a:extLst>
              <a:ext uri="{FF2B5EF4-FFF2-40B4-BE49-F238E27FC236}">
                <a16:creationId xmlns:a16="http://schemas.microsoft.com/office/drawing/2014/main" id="{97BDFB03-E005-087C-CD5E-264990E512D5}"/>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0" name="Picture 9">
            <a:extLst>
              <a:ext uri="{FF2B5EF4-FFF2-40B4-BE49-F238E27FC236}">
                <a16:creationId xmlns:a16="http://schemas.microsoft.com/office/drawing/2014/main" id="{5EE014B1-F288-BB08-03CE-2FA818326E86}"/>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1" name="Rectangle 10">
            <a:extLst>
              <a:ext uri="{FF2B5EF4-FFF2-40B4-BE49-F238E27FC236}">
                <a16:creationId xmlns:a16="http://schemas.microsoft.com/office/drawing/2014/main" id="{4D907558-954B-15CB-5E17-7B4DB6519BC2}"/>
              </a:ext>
            </a:extLst>
          </p:cNvPr>
          <p:cNvSpPr/>
          <p:nvPr/>
        </p:nvSpPr>
        <p:spPr>
          <a:xfrm>
            <a:off x="77003" y="5493617"/>
            <a:ext cx="11661556" cy="44276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98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9635-FA28-4CD9-98E7-556754990326}"/>
              </a:ext>
            </a:extLst>
          </p:cNvPr>
          <p:cNvSpPr>
            <a:spLocks noGrp="1"/>
          </p:cNvSpPr>
          <p:nvPr>
            <p:ph type="title"/>
          </p:nvPr>
        </p:nvSpPr>
        <p:spPr>
          <a:xfrm>
            <a:off x="560540" y="133037"/>
            <a:ext cx="10515600" cy="1048063"/>
          </a:xfrm>
        </p:spPr>
        <p:txBody>
          <a:bodyPr>
            <a:normAutofit fontScale="90000"/>
          </a:bodyPr>
          <a:lstStyle/>
          <a:p>
            <a:r>
              <a:rPr lang="en-US" sz="2400">
                <a:effectLst/>
                <a:latin typeface="+mn-lt"/>
                <a:ea typeface="Times New Roman" panose="02020603050405020304" pitchFamily="18" charset="0"/>
                <a:cs typeface="Times New Roman" panose="02020603050405020304" pitchFamily="18" charset="0"/>
              </a:rPr>
              <a:t>EHR Experience Survey</a:t>
            </a:r>
            <a:br>
              <a:rPr lang="en-US" sz="2400">
                <a:effectLst/>
                <a:latin typeface="+mn-lt"/>
                <a:ea typeface="Times New Roman" panose="02020603050405020304" pitchFamily="18" charset="0"/>
                <a:cs typeface="Times New Roman" panose="02020603050405020304" pitchFamily="18" charset="0"/>
              </a:rPr>
            </a:br>
            <a:r>
              <a:rPr lang="en-US" sz="2400">
                <a:effectLst/>
                <a:latin typeface="+mn-lt"/>
                <a:ea typeface="Times New Roman" panose="02020603050405020304" pitchFamily="18" charset="0"/>
                <a:cs typeface="Times New Roman" panose="02020603050405020304" pitchFamily="18" charset="0"/>
              </a:rPr>
              <a:t>Question -- UI8070620221 </a:t>
            </a:r>
            <a:br>
              <a:rPr lang="en-US" sz="2400">
                <a:effectLst/>
                <a:latin typeface="+mn-lt"/>
                <a:ea typeface="Times New Roman" panose="02020603050405020304" pitchFamily="18" charset="0"/>
                <a:cs typeface="Times New Roman" panose="02020603050405020304" pitchFamily="18" charset="0"/>
              </a:rPr>
            </a:br>
            <a:r>
              <a:rPr lang="en-US" sz="2400" b="1" i="1">
                <a:effectLst/>
                <a:latin typeface="+mn-lt"/>
                <a:ea typeface="Times New Roman" panose="02020603050405020304" pitchFamily="18" charset="0"/>
                <a:cs typeface="Times New Roman" panose="02020603050405020304" pitchFamily="18" charset="0"/>
              </a:rPr>
              <a:t>Comments about your EHR training and education </a:t>
            </a:r>
            <a:endParaRPr lang="en-US" sz="2400" b="1" i="1">
              <a:latin typeface="+mn-lt"/>
            </a:endParaRPr>
          </a:p>
        </p:txBody>
      </p:sp>
      <p:pic>
        <p:nvPicPr>
          <p:cNvPr id="5" name="Content Placeholder 4">
            <a:extLst>
              <a:ext uri="{FF2B5EF4-FFF2-40B4-BE49-F238E27FC236}">
                <a16:creationId xmlns:a16="http://schemas.microsoft.com/office/drawing/2014/main" id="{1C44908C-D991-47FF-A48B-A3C5D07F3BDF}"/>
              </a:ext>
            </a:extLst>
          </p:cNvPr>
          <p:cNvPicPr>
            <a:picLocks noGrp="1" noChangeAspect="1"/>
          </p:cNvPicPr>
          <p:nvPr>
            <p:ph idx="1"/>
          </p:nvPr>
        </p:nvPicPr>
        <p:blipFill>
          <a:blip r:embed="rId3"/>
          <a:stretch>
            <a:fillRect/>
          </a:stretch>
        </p:blipFill>
        <p:spPr>
          <a:xfrm>
            <a:off x="5287135" y="1836973"/>
            <a:ext cx="6718966" cy="4655902"/>
          </a:xfrm>
        </p:spPr>
      </p:pic>
      <p:pic>
        <p:nvPicPr>
          <p:cNvPr id="11" name="Picture 10">
            <a:extLst>
              <a:ext uri="{FF2B5EF4-FFF2-40B4-BE49-F238E27FC236}">
                <a16:creationId xmlns:a16="http://schemas.microsoft.com/office/drawing/2014/main" id="{4DCB6D7F-0439-4EE1-9B69-EAF524C82919}"/>
              </a:ext>
            </a:extLst>
          </p:cNvPr>
          <p:cNvPicPr>
            <a:picLocks noChangeAspect="1"/>
          </p:cNvPicPr>
          <p:nvPr/>
        </p:nvPicPr>
        <p:blipFill>
          <a:blip r:embed="rId4"/>
          <a:stretch>
            <a:fillRect/>
          </a:stretch>
        </p:blipFill>
        <p:spPr>
          <a:xfrm>
            <a:off x="560540" y="1836973"/>
            <a:ext cx="4612295" cy="1429713"/>
          </a:xfrm>
          <a:prstGeom prst="rect">
            <a:avLst/>
          </a:prstGeom>
        </p:spPr>
      </p:pic>
      <p:sp>
        <p:nvSpPr>
          <p:cNvPr id="13" name="Rectangle 12">
            <a:extLst>
              <a:ext uri="{FF2B5EF4-FFF2-40B4-BE49-F238E27FC236}">
                <a16:creationId xmlns:a16="http://schemas.microsoft.com/office/drawing/2014/main" id="{62117C6E-912D-44A3-B9E2-9818CF147088}"/>
              </a:ext>
            </a:extLst>
          </p:cNvPr>
          <p:cNvSpPr/>
          <p:nvPr/>
        </p:nvSpPr>
        <p:spPr>
          <a:xfrm>
            <a:off x="5890714" y="1836973"/>
            <a:ext cx="1897039" cy="4655902"/>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FC0A3B-FA06-4E6B-A3D5-9F07DACBE424}"/>
              </a:ext>
            </a:extLst>
          </p:cNvPr>
          <p:cNvSpPr txBox="1"/>
          <p:nvPr/>
        </p:nvSpPr>
        <p:spPr>
          <a:xfrm>
            <a:off x="560540" y="6092765"/>
            <a:ext cx="4612295" cy="400110"/>
          </a:xfrm>
          <a:prstGeom prst="rect">
            <a:avLst/>
          </a:prstGeom>
          <a:noFill/>
        </p:spPr>
        <p:txBody>
          <a:bodyPr wrap="square">
            <a:spAutoFit/>
          </a:bodyPr>
          <a:lstStyle/>
          <a:p>
            <a:r>
              <a:rPr lang="en-US" sz="2000"/>
              <a:t>Out of 5542 total survey responses</a:t>
            </a:r>
          </a:p>
        </p:txBody>
      </p:sp>
      <p:pic>
        <p:nvPicPr>
          <p:cNvPr id="19" name="Picture 18">
            <a:extLst>
              <a:ext uri="{FF2B5EF4-FFF2-40B4-BE49-F238E27FC236}">
                <a16:creationId xmlns:a16="http://schemas.microsoft.com/office/drawing/2014/main" id="{07AEB24E-78BF-4267-B196-C7D0DDEDB50F}"/>
              </a:ext>
            </a:extLst>
          </p:cNvPr>
          <p:cNvPicPr>
            <a:picLocks noChangeAspect="1"/>
          </p:cNvPicPr>
          <p:nvPr/>
        </p:nvPicPr>
        <p:blipFill>
          <a:blip r:embed="rId5"/>
          <a:stretch>
            <a:fillRect/>
          </a:stretch>
        </p:blipFill>
        <p:spPr>
          <a:xfrm>
            <a:off x="560540" y="3411792"/>
            <a:ext cx="4612295" cy="2579433"/>
          </a:xfrm>
          <a:prstGeom prst="rect">
            <a:avLst/>
          </a:prstGeom>
        </p:spPr>
      </p:pic>
    </p:spTree>
    <p:extLst>
      <p:ext uri="{BB962C8B-B14F-4D97-AF65-F5344CB8AC3E}">
        <p14:creationId xmlns:p14="http://schemas.microsoft.com/office/powerpoint/2010/main" val="2529082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1754326"/>
          </a:xfrm>
          <a:prstGeom prst="rect">
            <a:avLst/>
          </a:prstGeom>
          <a:noFill/>
        </p:spPr>
        <p:txBody>
          <a:bodyPr wrap="square" rtlCol="0">
            <a:spAutoFit/>
          </a:bodyPr>
          <a:lstStyle/>
          <a:p>
            <a:pPr algn="ctr"/>
            <a:r>
              <a:rPr lang="en-US" sz="5400" b="1">
                <a:solidFill>
                  <a:schemeClr val="bg1"/>
                </a:solidFill>
              </a:rPr>
              <a:t>What group should we start with? </a:t>
            </a:r>
          </a:p>
        </p:txBody>
      </p:sp>
    </p:spTree>
    <p:extLst>
      <p:ext uri="{BB962C8B-B14F-4D97-AF65-F5344CB8AC3E}">
        <p14:creationId xmlns:p14="http://schemas.microsoft.com/office/powerpoint/2010/main" val="27356386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75A0-FC95-6040-3AFE-2E93552D1EE7}"/>
              </a:ext>
            </a:extLst>
          </p:cNvPr>
          <p:cNvSpPr>
            <a:spLocks noGrp="1"/>
          </p:cNvSpPr>
          <p:nvPr>
            <p:ph type="title"/>
          </p:nvPr>
        </p:nvSpPr>
        <p:spPr/>
        <p:txBody>
          <a:bodyPr/>
          <a:lstStyle/>
          <a:p>
            <a:r>
              <a:rPr lang="en-US"/>
              <a:t>Any location and VISN is a good group to start with</a:t>
            </a:r>
          </a:p>
        </p:txBody>
      </p:sp>
      <p:pic>
        <p:nvPicPr>
          <p:cNvPr id="4" name="Content Placeholder 3">
            <a:extLst>
              <a:ext uri="{FF2B5EF4-FFF2-40B4-BE49-F238E27FC236}">
                <a16:creationId xmlns:a16="http://schemas.microsoft.com/office/drawing/2014/main" id="{1E9C96F6-CE9E-5584-1255-B4697FFE6BC9}"/>
              </a:ext>
            </a:extLst>
          </p:cNvPr>
          <p:cNvPicPr>
            <a:picLocks noGrp="1" noChangeAspect="1"/>
          </p:cNvPicPr>
          <p:nvPr>
            <p:ph idx="1"/>
          </p:nvPr>
        </p:nvPicPr>
        <p:blipFill rotWithShape="1">
          <a:blip r:embed="rId2"/>
          <a:srcRect r="-291" b="3245"/>
          <a:stretch/>
        </p:blipFill>
        <p:spPr>
          <a:xfrm>
            <a:off x="1285875" y="1210597"/>
            <a:ext cx="8291261" cy="4805192"/>
          </a:xfrm>
          <a:prstGeom prst="rect">
            <a:avLst/>
          </a:prstGeom>
        </p:spPr>
      </p:pic>
      <p:pic>
        <p:nvPicPr>
          <p:cNvPr id="3" name="Picture 2">
            <a:extLst>
              <a:ext uri="{FF2B5EF4-FFF2-40B4-BE49-F238E27FC236}">
                <a16:creationId xmlns:a16="http://schemas.microsoft.com/office/drawing/2014/main" id="{09E2CA7E-8F72-DE14-BBF7-81DA5A4C20E1}"/>
              </a:ext>
            </a:extLst>
          </p:cNvPr>
          <p:cNvPicPr>
            <a:picLocks noChangeAspect="1"/>
          </p:cNvPicPr>
          <p:nvPr/>
        </p:nvPicPr>
        <p:blipFill rotWithShape="1">
          <a:blip r:embed="rId3"/>
          <a:srcRect l="88900" t="8346" r="3100" b="89769"/>
          <a:stretch/>
        </p:blipFill>
        <p:spPr>
          <a:xfrm>
            <a:off x="4345654" y="6342857"/>
            <a:ext cx="1194436" cy="153091"/>
          </a:xfrm>
          <a:prstGeom prst="rect">
            <a:avLst/>
          </a:prstGeom>
        </p:spPr>
      </p:pic>
      <p:pic>
        <p:nvPicPr>
          <p:cNvPr id="5" name="Picture 4">
            <a:extLst>
              <a:ext uri="{FF2B5EF4-FFF2-40B4-BE49-F238E27FC236}">
                <a16:creationId xmlns:a16="http://schemas.microsoft.com/office/drawing/2014/main" id="{74334946-22D3-495A-2809-A630CE4671B5}"/>
              </a:ext>
            </a:extLst>
          </p:cNvPr>
          <p:cNvPicPr>
            <a:picLocks noChangeAspect="1"/>
          </p:cNvPicPr>
          <p:nvPr/>
        </p:nvPicPr>
        <p:blipFill rotWithShape="1">
          <a:blip r:embed="rId3"/>
          <a:srcRect l="89239" t="10132" r="6119" b="87378"/>
          <a:stretch/>
        </p:blipFill>
        <p:spPr>
          <a:xfrm>
            <a:off x="3458965" y="6289556"/>
            <a:ext cx="693019" cy="202132"/>
          </a:xfrm>
          <a:prstGeom prst="rect">
            <a:avLst/>
          </a:prstGeom>
        </p:spPr>
      </p:pic>
      <p:pic>
        <p:nvPicPr>
          <p:cNvPr id="6" name="Picture 5">
            <a:extLst>
              <a:ext uri="{FF2B5EF4-FFF2-40B4-BE49-F238E27FC236}">
                <a16:creationId xmlns:a16="http://schemas.microsoft.com/office/drawing/2014/main" id="{5739CF17-67A3-66FA-2E8E-130702EF86E0}"/>
              </a:ext>
            </a:extLst>
          </p:cNvPr>
          <p:cNvPicPr>
            <a:picLocks noChangeAspect="1"/>
          </p:cNvPicPr>
          <p:nvPr/>
        </p:nvPicPr>
        <p:blipFill rotWithShape="1">
          <a:blip r:embed="rId3"/>
          <a:srcRect l="89379" t="12879" r="5980" b="84988"/>
          <a:stretch/>
        </p:blipFill>
        <p:spPr>
          <a:xfrm>
            <a:off x="2572275" y="6303994"/>
            <a:ext cx="693020" cy="173256"/>
          </a:xfrm>
          <a:prstGeom prst="rect">
            <a:avLst/>
          </a:prstGeom>
        </p:spPr>
      </p:pic>
      <p:pic>
        <p:nvPicPr>
          <p:cNvPr id="7" name="Picture 6">
            <a:extLst>
              <a:ext uri="{FF2B5EF4-FFF2-40B4-BE49-F238E27FC236}">
                <a16:creationId xmlns:a16="http://schemas.microsoft.com/office/drawing/2014/main" id="{CF36AE77-6792-85A3-5020-AEFB0F72D639}"/>
              </a:ext>
            </a:extLst>
          </p:cNvPr>
          <p:cNvPicPr>
            <a:picLocks noChangeAspect="1"/>
          </p:cNvPicPr>
          <p:nvPr/>
        </p:nvPicPr>
        <p:blipFill rotWithShape="1">
          <a:blip r:embed="rId3"/>
          <a:srcRect l="89002" t="15387" r="6743" b="82598"/>
          <a:stretch/>
        </p:blipFill>
        <p:spPr>
          <a:xfrm>
            <a:off x="1743338" y="6308808"/>
            <a:ext cx="635267" cy="163629"/>
          </a:xfrm>
          <a:prstGeom prst="rect">
            <a:avLst/>
          </a:prstGeom>
        </p:spPr>
      </p:pic>
      <p:pic>
        <p:nvPicPr>
          <p:cNvPr id="8" name="Picture 7">
            <a:extLst>
              <a:ext uri="{FF2B5EF4-FFF2-40B4-BE49-F238E27FC236}">
                <a16:creationId xmlns:a16="http://schemas.microsoft.com/office/drawing/2014/main" id="{CEA26E96-D88E-50E8-5DAD-E1D5AEC49750}"/>
              </a:ext>
            </a:extLst>
          </p:cNvPr>
          <p:cNvPicPr>
            <a:picLocks noChangeAspect="1"/>
          </p:cNvPicPr>
          <p:nvPr/>
        </p:nvPicPr>
        <p:blipFill rotWithShape="1">
          <a:blip r:embed="rId3"/>
          <a:srcRect l="88900" t="17896" r="4357" b="80089"/>
          <a:stretch/>
        </p:blipFill>
        <p:spPr>
          <a:xfrm>
            <a:off x="542924" y="6308808"/>
            <a:ext cx="1006744" cy="163629"/>
          </a:xfrm>
          <a:prstGeom prst="rect">
            <a:avLst/>
          </a:prstGeom>
        </p:spPr>
      </p:pic>
    </p:spTree>
    <p:extLst>
      <p:ext uri="{BB962C8B-B14F-4D97-AF65-F5344CB8AC3E}">
        <p14:creationId xmlns:p14="http://schemas.microsoft.com/office/powerpoint/2010/main" val="1986870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3416320"/>
          </a:xfrm>
          <a:prstGeom prst="rect">
            <a:avLst/>
          </a:prstGeom>
          <a:noFill/>
        </p:spPr>
        <p:txBody>
          <a:bodyPr wrap="square" rtlCol="0">
            <a:spAutoFit/>
          </a:bodyPr>
          <a:lstStyle/>
          <a:p>
            <a:pPr algn="ctr"/>
            <a:r>
              <a:rPr lang="en-US" sz="5400" b="1">
                <a:solidFill>
                  <a:schemeClr val="bg1"/>
                </a:solidFill>
              </a:rPr>
              <a:t>How do we achieve the results? What programs should be put into place?</a:t>
            </a:r>
          </a:p>
        </p:txBody>
      </p:sp>
    </p:spTree>
    <p:extLst>
      <p:ext uri="{BB962C8B-B14F-4D97-AF65-F5344CB8AC3E}">
        <p14:creationId xmlns:p14="http://schemas.microsoft.com/office/powerpoint/2010/main" val="1600571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BD7B44-D54E-437C-A9A2-447C690F87C4}"/>
              </a:ext>
            </a:extLst>
          </p:cNvPr>
          <p:cNvSpPr>
            <a:spLocks noGrp="1"/>
          </p:cNvSpPr>
          <p:nvPr>
            <p:ph idx="1"/>
          </p:nvPr>
        </p:nvSpPr>
        <p:spPr/>
        <p:txBody>
          <a:bodyPr/>
          <a:lstStyle/>
          <a:p>
            <a:pPr marL="0" marR="0" indent="0">
              <a:lnSpc>
                <a:spcPct val="75000"/>
              </a:lnSpc>
              <a:spcBef>
                <a:spcPts val="0"/>
              </a:spcBef>
              <a:spcAft>
                <a:spcPts val="800"/>
              </a:spcAft>
              <a:buNone/>
            </a:pPr>
            <a:r>
              <a:rPr lang="en-US" sz="1800" b="1">
                <a:solidFill>
                  <a:srgbClr val="C18654"/>
                </a:solidFill>
                <a:effectLst/>
                <a:latin typeface="Barlow" panose="00000500000000000000" pitchFamily="2" charset="0"/>
                <a:ea typeface="Calibri" panose="020F0502020204030204" pitchFamily="34" charset="0"/>
                <a:cs typeface="Times New Roman" panose="02020603050405020304" pitchFamily="18" charset="0"/>
              </a:rPr>
              <a:t> Outcomes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26% increase in agreement that the EHR is reliable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800"/>
              </a:spcAft>
              <a:buFont typeface="Wingdings" panose="05000000000000000000" pitchFamily="2" charset="2"/>
              <a:buChar char=""/>
            </a:pPr>
            <a:r>
              <a:rPr lang="en-US" sz="1600">
                <a:solidFill>
                  <a:srgbClr val="3B3838"/>
                </a:solidFill>
                <a:effectLst/>
                <a:latin typeface="Barlow" panose="00000500000000000000" pitchFamily="2" charset="0"/>
                <a:ea typeface="Calibri" panose="020F0502020204030204" pitchFamily="34" charset="0"/>
                <a:cs typeface="Times New Roman" panose="02020603050405020304" pitchFamily="18" charset="0"/>
              </a:rPr>
              <a:t>22% increase in agreement that the EHR has fast system response 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i="0" kern="0" spc="-20">
                <a:solidFill>
                  <a:srgbClr val="404040"/>
                </a:solidFill>
                <a:effectLst/>
                <a:latin typeface="Barlow" panose="00000500000000000000" pitchFamily="2" charset="0"/>
                <a:ea typeface="Times New Roman" panose="02020603050405020304" pitchFamily="18" charset="0"/>
                <a:cs typeface="Times New Roman" panose="02020603050405020304" pitchFamily="18" charset="0"/>
              </a:rPr>
              <a:t>What Intermountain Healthcare and Goliath Technologies Did</a:t>
            </a:r>
            <a:endParaRPr lang="en-US" sz="1800" b="1" i="1" kern="0" spc="-100">
              <a:solidFill>
                <a:srgbClr val="2D4F8E"/>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600"/>
              <a:t>Spent 18 months rolling out solution before go-live</a:t>
            </a:r>
          </a:p>
          <a:p>
            <a:pPr lvl="1">
              <a:buFont typeface="Wingdings" panose="05000000000000000000" pitchFamily="2" charset="2"/>
              <a:buChar char="§"/>
            </a:pPr>
            <a:r>
              <a:rPr lang="en-US" sz="1600"/>
              <a:t>Had real-time monitoring of reliability and response time metrics</a:t>
            </a:r>
          </a:p>
          <a:p>
            <a:pPr lvl="1">
              <a:buFont typeface="Wingdings" panose="05000000000000000000" pitchFamily="2" charset="2"/>
              <a:buChar char="§"/>
            </a:pPr>
            <a:r>
              <a:rPr lang="en-US" sz="1600"/>
              <a:t>Identified where the system wasn’t working</a:t>
            </a:r>
          </a:p>
        </p:txBody>
      </p:sp>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lstStyle/>
          <a:p>
            <a:r>
              <a:rPr lang="en-US"/>
              <a:t>Case Study: Intermountain Healthcare and Goliath Technologies</a:t>
            </a:r>
          </a:p>
        </p:txBody>
      </p:sp>
    </p:spTree>
    <p:extLst>
      <p:ext uri="{BB962C8B-B14F-4D97-AF65-F5344CB8AC3E}">
        <p14:creationId xmlns:p14="http://schemas.microsoft.com/office/powerpoint/2010/main" val="629424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1754326"/>
          </a:xfrm>
          <a:prstGeom prst="rect">
            <a:avLst/>
          </a:prstGeom>
          <a:noFill/>
        </p:spPr>
        <p:txBody>
          <a:bodyPr wrap="square" rtlCol="0">
            <a:spAutoFit/>
          </a:bodyPr>
          <a:lstStyle/>
          <a:p>
            <a:pPr algn="ctr"/>
            <a:r>
              <a:rPr lang="en-US" sz="5400" b="1">
                <a:solidFill>
                  <a:schemeClr val="bg1"/>
                </a:solidFill>
              </a:rPr>
              <a:t>How will we measure the impact?</a:t>
            </a:r>
          </a:p>
        </p:txBody>
      </p:sp>
    </p:spTree>
    <p:extLst>
      <p:ext uri="{BB962C8B-B14F-4D97-AF65-F5344CB8AC3E}">
        <p14:creationId xmlns:p14="http://schemas.microsoft.com/office/powerpoint/2010/main" val="2533014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lstStyle/>
          <a:p>
            <a:r>
              <a:rPr lang="en-US"/>
              <a:t>Pre go-live and post go-live measurements</a:t>
            </a:r>
          </a:p>
        </p:txBody>
      </p:sp>
      <p:sp>
        <p:nvSpPr>
          <p:cNvPr id="4" name="Content Placeholder 2">
            <a:extLst>
              <a:ext uri="{FF2B5EF4-FFF2-40B4-BE49-F238E27FC236}">
                <a16:creationId xmlns:a16="http://schemas.microsoft.com/office/drawing/2014/main" id="{DCC7A541-3C0B-E190-8A60-4B19E062236D}"/>
              </a:ext>
            </a:extLst>
          </p:cNvPr>
          <p:cNvSpPr txBox="1">
            <a:spLocks/>
          </p:cNvSpPr>
          <p:nvPr/>
        </p:nvSpPr>
        <p:spPr>
          <a:xfrm>
            <a:off x="742950" y="2752726"/>
            <a:ext cx="10610850" cy="207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484A42"/>
                </a:solidFill>
                <a:latin typeface="+mn-lt"/>
                <a:ea typeface="Yu Gothic Light"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rgbClr val="484A42"/>
                </a:solidFill>
                <a:latin typeface="+mn-lt"/>
                <a:ea typeface="Yu Gothic Light"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84A42"/>
                </a:solidFill>
                <a:latin typeface="+mn-lt"/>
                <a:ea typeface="Yu Gothic Light"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a:t>DoD has been measuring EHR experience using the same instrument pre go-live on their legacy EHR. </a:t>
            </a:r>
          </a:p>
          <a:p>
            <a:pPr marL="457200" indent="-457200">
              <a:buFont typeface="Arial" panose="020B0604020202020204" pitchFamily="34" charset="0"/>
              <a:buAutoNum type="arabicPeriod"/>
            </a:pPr>
            <a:r>
              <a:rPr lang="en-US"/>
              <a:t>Post measurement takes place six months after go-live and represents the changed EHR experience of users</a:t>
            </a:r>
          </a:p>
          <a:p>
            <a:pPr marL="457200" indent="-457200">
              <a:buFont typeface="Arial" panose="020B0604020202020204" pitchFamily="34" charset="0"/>
              <a:buAutoNum type="arabicPeriod"/>
            </a:pPr>
            <a:endParaRPr lang="en-US"/>
          </a:p>
          <a:p>
            <a:pPr marL="0" indent="0">
              <a:buNone/>
            </a:pPr>
            <a:endParaRPr lang="en-US"/>
          </a:p>
          <a:p>
            <a:pPr marL="914400" lvl="1" indent="-457200">
              <a:buFont typeface="Arial" panose="020B0604020202020204" pitchFamily="34" charset="0"/>
              <a:buAutoNum type="alphaLcPeriod"/>
            </a:pPr>
            <a:endParaRPr lang="en-US"/>
          </a:p>
        </p:txBody>
      </p:sp>
    </p:spTree>
    <p:extLst>
      <p:ext uri="{BB962C8B-B14F-4D97-AF65-F5344CB8AC3E}">
        <p14:creationId xmlns:p14="http://schemas.microsoft.com/office/powerpoint/2010/main" val="348639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461941-F79E-DF03-F4AA-92F3E5B3D385}"/>
              </a:ext>
            </a:extLst>
          </p:cNvPr>
          <p:cNvSpPr>
            <a:spLocks noGrp="1"/>
          </p:cNvSpPr>
          <p:nvPr>
            <p:ph type="title"/>
          </p:nvPr>
        </p:nvSpPr>
        <p:spPr/>
        <p:txBody>
          <a:bodyPr/>
          <a:lstStyle/>
          <a:p>
            <a:r>
              <a:rPr lang="en-US"/>
              <a:t>Initial education must be tracked to understand if it’s improving</a:t>
            </a:r>
          </a:p>
        </p:txBody>
      </p:sp>
      <p:pic>
        <p:nvPicPr>
          <p:cNvPr id="7" name="Picture 6">
            <a:extLst>
              <a:ext uri="{FF2B5EF4-FFF2-40B4-BE49-F238E27FC236}">
                <a16:creationId xmlns:a16="http://schemas.microsoft.com/office/drawing/2014/main" id="{34BD2C90-23CE-6BB0-A7CE-2AD7EA7ABD6F}"/>
              </a:ext>
            </a:extLst>
          </p:cNvPr>
          <p:cNvPicPr>
            <a:picLocks noChangeAspect="1"/>
          </p:cNvPicPr>
          <p:nvPr/>
        </p:nvPicPr>
        <p:blipFill>
          <a:blip r:embed="rId3"/>
          <a:stretch>
            <a:fillRect/>
          </a:stretch>
        </p:blipFill>
        <p:spPr>
          <a:xfrm>
            <a:off x="742950" y="1267973"/>
            <a:ext cx="9565707" cy="5027188"/>
          </a:xfrm>
          <a:prstGeom prst="rect">
            <a:avLst/>
          </a:prstGeom>
        </p:spPr>
      </p:pic>
      <p:pic>
        <p:nvPicPr>
          <p:cNvPr id="8" name="Picture 7">
            <a:extLst>
              <a:ext uri="{FF2B5EF4-FFF2-40B4-BE49-F238E27FC236}">
                <a16:creationId xmlns:a16="http://schemas.microsoft.com/office/drawing/2014/main" id="{20DF5373-F196-B39D-321D-DB1D684F9079}"/>
              </a:ext>
            </a:extLst>
          </p:cNvPr>
          <p:cNvPicPr>
            <a:picLocks noChangeAspect="1"/>
          </p:cNvPicPr>
          <p:nvPr/>
        </p:nvPicPr>
        <p:blipFill rotWithShape="1">
          <a:blip r:embed="rId4"/>
          <a:srcRect l="88900" t="8346" r="3100" b="89769"/>
          <a:stretch/>
        </p:blipFill>
        <p:spPr>
          <a:xfrm>
            <a:off x="4345654" y="6342857"/>
            <a:ext cx="1194436" cy="153091"/>
          </a:xfrm>
          <a:prstGeom prst="rect">
            <a:avLst/>
          </a:prstGeom>
        </p:spPr>
      </p:pic>
      <p:pic>
        <p:nvPicPr>
          <p:cNvPr id="9" name="Picture 8">
            <a:extLst>
              <a:ext uri="{FF2B5EF4-FFF2-40B4-BE49-F238E27FC236}">
                <a16:creationId xmlns:a16="http://schemas.microsoft.com/office/drawing/2014/main" id="{3545A70A-E68D-B71A-9FFC-CB73E46BD29D}"/>
              </a:ext>
            </a:extLst>
          </p:cNvPr>
          <p:cNvPicPr>
            <a:picLocks noChangeAspect="1"/>
          </p:cNvPicPr>
          <p:nvPr/>
        </p:nvPicPr>
        <p:blipFill rotWithShape="1">
          <a:blip r:embed="rId4"/>
          <a:srcRect l="89239" t="10132" r="6119" b="87378"/>
          <a:stretch/>
        </p:blipFill>
        <p:spPr>
          <a:xfrm>
            <a:off x="3458965" y="6289556"/>
            <a:ext cx="693019" cy="202132"/>
          </a:xfrm>
          <a:prstGeom prst="rect">
            <a:avLst/>
          </a:prstGeom>
        </p:spPr>
      </p:pic>
      <p:pic>
        <p:nvPicPr>
          <p:cNvPr id="10" name="Picture 9">
            <a:extLst>
              <a:ext uri="{FF2B5EF4-FFF2-40B4-BE49-F238E27FC236}">
                <a16:creationId xmlns:a16="http://schemas.microsoft.com/office/drawing/2014/main" id="{6761AD10-4DD1-E7B2-AEAB-2D02F88CB6FB}"/>
              </a:ext>
            </a:extLst>
          </p:cNvPr>
          <p:cNvPicPr>
            <a:picLocks noChangeAspect="1"/>
          </p:cNvPicPr>
          <p:nvPr/>
        </p:nvPicPr>
        <p:blipFill rotWithShape="1">
          <a:blip r:embed="rId4"/>
          <a:srcRect l="89379" t="12879" r="5980" b="84988"/>
          <a:stretch/>
        </p:blipFill>
        <p:spPr>
          <a:xfrm>
            <a:off x="2572275" y="6303994"/>
            <a:ext cx="693020" cy="173256"/>
          </a:xfrm>
          <a:prstGeom prst="rect">
            <a:avLst/>
          </a:prstGeom>
        </p:spPr>
      </p:pic>
      <p:pic>
        <p:nvPicPr>
          <p:cNvPr id="11" name="Picture 10">
            <a:extLst>
              <a:ext uri="{FF2B5EF4-FFF2-40B4-BE49-F238E27FC236}">
                <a16:creationId xmlns:a16="http://schemas.microsoft.com/office/drawing/2014/main" id="{1C4A5D5A-360F-6E44-E970-47F463275F37}"/>
              </a:ext>
            </a:extLst>
          </p:cNvPr>
          <p:cNvPicPr>
            <a:picLocks noChangeAspect="1"/>
          </p:cNvPicPr>
          <p:nvPr/>
        </p:nvPicPr>
        <p:blipFill rotWithShape="1">
          <a:blip r:embed="rId4"/>
          <a:srcRect l="89002" t="15387" r="6743" b="82598"/>
          <a:stretch/>
        </p:blipFill>
        <p:spPr>
          <a:xfrm>
            <a:off x="1743338" y="6308808"/>
            <a:ext cx="635267" cy="163629"/>
          </a:xfrm>
          <a:prstGeom prst="rect">
            <a:avLst/>
          </a:prstGeom>
        </p:spPr>
      </p:pic>
      <p:pic>
        <p:nvPicPr>
          <p:cNvPr id="12" name="Picture 11">
            <a:extLst>
              <a:ext uri="{FF2B5EF4-FFF2-40B4-BE49-F238E27FC236}">
                <a16:creationId xmlns:a16="http://schemas.microsoft.com/office/drawing/2014/main" id="{2C400842-48DB-17FE-5C62-77FE7C0922D6}"/>
              </a:ext>
            </a:extLst>
          </p:cNvPr>
          <p:cNvPicPr>
            <a:picLocks noChangeAspect="1"/>
          </p:cNvPicPr>
          <p:nvPr/>
        </p:nvPicPr>
        <p:blipFill rotWithShape="1">
          <a:blip r:embed="rId4"/>
          <a:srcRect l="88900" t="17896" r="4357" b="80089"/>
          <a:stretch/>
        </p:blipFill>
        <p:spPr>
          <a:xfrm>
            <a:off x="542924" y="6308808"/>
            <a:ext cx="1006744" cy="163629"/>
          </a:xfrm>
          <a:prstGeom prst="rect">
            <a:avLst/>
          </a:prstGeom>
        </p:spPr>
      </p:pic>
      <p:sp>
        <p:nvSpPr>
          <p:cNvPr id="13" name="Rectangle 12">
            <a:extLst>
              <a:ext uri="{FF2B5EF4-FFF2-40B4-BE49-F238E27FC236}">
                <a16:creationId xmlns:a16="http://schemas.microsoft.com/office/drawing/2014/main" id="{BD2E5D91-790D-2B6C-34FC-21320E13B389}"/>
              </a:ext>
            </a:extLst>
          </p:cNvPr>
          <p:cNvSpPr/>
          <p:nvPr/>
        </p:nvSpPr>
        <p:spPr>
          <a:xfrm>
            <a:off x="77003" y="5515276"/>
            <a:ext cx="11661556" cy="4042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240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2585323"/>
          </a:xfrm>
          <a:prstGeom prst="rect">
            <a:avLst/>
          </a:prstGeom>
          <a:noFill/>
        </p:spPr>
        <p:txBody>
          <a:bodyPr wrap="square" rtlCol="0">
            <a:spAutoFit/>
          </a:bodyPr>
          <a:lstStyle/>
          <a:p>
            <a:pPr algn="ctr"/>
            <a:r>
              <a:rPr lang="en-US" sz="5400" b="1">
                <a:solidFill>
                  <a:schemeClr val="bg1"/>
                </a:solidFill>
              </a:rPr>
              <a:t>Need to know about what to do with all the competing surveys.</a:t>
            </a:r>
          </a:p>
        </p:txBody>
      </p:sp>
    </p:spTree>
    <p:extLst>
      <p:ext uri="{BB962C8B-B14F-4D97-AF65-F5344CB8AC3E}">
        <p14:creationId xmlns:p14="http://schemas.microsoft.com/office/powerpoint/2010/main" val="104474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7B5C1DA-4FA3-6819-CE0F-F6805E39B46D}"/>
              </a:ext>
            </a:extLst>
          </p:cNvPr>
          <p:cNvSpPr txBox="1">
            <a:spLocks/>
          </p:cNvSpPr>
          <p:nvPr/>
        </p:nvSpPr>
        <p:spPr>
          <a:xfrm>
            <a:off x="790575" y="1785937"/>
            <a:ext cx="10610850" cy="3286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484A42"/>
                </a:solidFill>
                <a:latin typeface="+mn-lt"/>
                <a:ea typeface="Yu Gothic Light"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rgbClr val="484A42"/>
                </a:solidFill>
                <a:latin typeface="+mn-lt"/>
                <a:ea typeface="Yu Gothic Light"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84A42"/>
                </a:solidFill>
                <a:latin typeface="+mn-lt"/>
                <a:ea typeface="Yu Gothic Light"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84A42"/>
                </a:solidFill>
                <a:latin typeface="+mn-lt"/>
                <a:ea typeface="Yu Gothic Light"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a:t>Pre and post measurements can likely be adjusted to include other relevant questions being asked.</a:t>
            </a:r>
          </a:p>
          <a:p>
            <a:pPr marL="457200" indent="-457200">
              <a:buFont typeface="Arial" panose="020B0604020202020204" pitchFamily="34" charset="0"/>
              <a:buAutoNum type="arabicPeriod"/>
            </a:pPr>
            <a:r>
              <a:rPr lang="en-US"/>
              <a:t>Pre and post measurement </a:t>
            </a:r>
            <a:r>
              <a:rPr lang="en-US" b="1" i="1"/>
              <a:t>might</a:t>
            </a:r>
            <a:r>
              <a:rPr lang="en-US"/>
              <a:t> be postponed if an annual EHR end-user survey is sent to all VISN’s and EHRs</a:t>
            </a:r>
          </a:p>
          <a:p>
            <a:pPr marL="914400" lvl="1" indent="-457200">
              <a:buAutoNum type="romanLcPeriod"/>
            </a:pPr>
            <a:r>
              <a:rPr lang="en-US"/>
              <a:t>The previous year’s measurement of CPRS would be used as the “Pre” and all future measurements of Cerner could be measured against this benchmark.</a:t>
            </a:r>
          </a:p>
          <a:p>
            <a:pPr marL="971550" lvl="1" indent="-514350">
              <a:buAutoNum type="romanLcPeriod"/>
            </a:pPr>
            <a:r>
              <a:rPr lang="en-US"/>
              <a:t>Timing of the annual survey would be best placed at least 3 months after the last go-live.</a:t>
            </a:r>
          </a:p>
          <a:p>
            <a:pPr marL="971550" lvl="1" indent="-514350">
              <a:buAutoNum type="romanLcPeriod"/>
            </a:pPr>
            <a:endParaRPr lang="en-US"/>
          </a:p>
          <a:p>
            <a:pPr marL="457200" indent="-457200">
              <a:buFont typeface="Arial" panose="020B0604020202020204" pitchFamily="34" charset="0"/>
              <a:buAutoNum type="arabicPeriod"/>
            </a:pPr>
            <a:endParaRPr lang="en-US"/>
          </a:p>
          <a:p>
            <a:pPr marL="0" indent="0">
              <a:buNone/>
            </a:pPr>
            <a:endParaRPr lang="en-US"/>
          </a:p>
          <a:p>
            <a:pPr marL="914400" lvl="1" indent="-457200">
              <a:buFont typeface="Arial" panose="020B0604020202020204" pitchFamily="34" charset="0"/>
              <a:buAutoNum type="alphaLcPeriod"/>
            </a:pPr>
            <a:endParaRPr lang="en-US"/>
          </a:p>
        </p:txBody>
      </p:sp>
    </p:spTree>
    <p:extLst>
      <p:ext uri="{BB962C8B-B14F-4D97-AF65-F5344CB8AC3E}">
        <p14:creationId xmlns:p14="http://schemas.microsoft.com/office/powerpoint/2010/main" val="20596730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18AA3-514D-471E-9529-BA171B13150E}"/>
              </a:ext>
            </a:extLst>
          </p:cNvPr>
          <p:cNvSpPr>
            <a:spLocks noGrp="1"/>
          </p:cNvSpPr>
          <p:nvPr>
            <p:ph type="sldNum" sz="quarter" idx="11"/>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Barlow Light" panose="00000400000000000000" pitchFamily="50" charset="0"/>
                <a:ea typeface="Yu Gothic Light" panose="020B03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Footer Placeholder 4">
            <a:extLst>
              <a:ext uri="{FF2B5EF4-FFF2-40B4-BE49-F238E27FC236}">
                <a16:creationId xmlns:a16="http://schemas.microsoft.com/office/drawing/2014/main" id="{9FB26C92-0C8C-42F5-B08C-8A50D20F8865}"/>
              </a:ext>
            </a:extLst>
          </p:cNvPr>
          <p:cNvSpPr>
            <a:spLocks noGrp="1"/>
          </p:cNvSpPr>
          <p:nvPr>
            <p:ph type="ftr" sz="quarter" idx="3"/>
          </p:nvPr>
        </p:nvSpPr>
        <p:spPr>
          <a:xfrm>
            <a:off x="483624" y="6352611"/>
            <a:ext cx="2219325" cy="274638"/>
          </a:xfrm>
          <a:prstGeom prst="rect">
            <a:avLst/>
          </a:prstGeom>
          <a:noFill/>
        </p:spPr>
        <p:txBody>
          <a:bodyPr rIns="9144"/>
          <a:lstStyle>
            <a:defPPr>
              <a:defRPr lang="en-US"/>
            </a:defPPr>
            <a:lvl1pPr algn="ctr" defTabSz="457200" rtl="0" eaLnBrk="1" fontAlgn="auto" hangingPunct="1">
              <a:spcBef>
                <a:spcPts val="0"/>
              </a:spcBef>
              <a:spcAft>
                <a:spcPts val="0"/>
              </a:spcAft>
              <a:defRPr sz="1000" kern="1200" smtClean="0">
                <a:solidFill>
                  <a:schemeClr val="tx1">
                    <a:lumMod val="50000"/>
                    <a:lumOff val="50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pPr>
              <a:defRPr/>
            </a:pPr>
            <a:endParaRPr lang="en-US"/>
          </a:p>
        </p:txBody>
      </p:sp>
      <p:sp>
        <p:nvSpPr>
          <p:cNvPr id="6" name="Rectangle 5">
            <a:extLst>
              <a:ext uri="{FF2B5EF4-FFF2-40B4-BE49-F238E27FC236}">
                <a16:creationId xmlns:a16="http://schemas.microsoft.com/office/drawing/2014/main" id="{11C997CF-EC48-4F9B-A1A2-7EBFD80AD561}"/>
              </a:ext>
            </a:extLst>
          </p:cNvPr>
          <p:cNvSpPr/>
          <p:nvPr/>
        </p:nvSpPr>
        <p:spPr>
          <a:xfrm>
            <a:off x="0" y="0"/>
            <a:ext cx="12192000" cy="6858000"/>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highlight>
                <a:srgbClr val="000000"/>
              </a:highlight>
            </a:endParaRPr>
          </a:p>
        </p:txBody>
      </p:sp>
      <p:sp>
        <p:nvSpPr>
          <p:cNvPr id="7" name="TextBox 6">
            <a:extLst>
              <a:ext uri="{FF2B5EF4-FFF2-40B4-BE49-F238E27FC236}">
                <a16:creationId xmlns:a16="http://schemas.microsoft.com/office/drawing/2014/main" id="{65916408-849E-4218-B39E-868CC2CC241B}"/>
              </a:ext>
            </a:extLst>
          </p:cNvPr>
          <p:cNvSpPr txBox="1"/>
          <p:nvPr/>
        </p:nvSpPr>
        <p:spPr>
          <a:xfrm>
            <a:off x="2552806" y="1473365"/>
            <a:ext cx="7086388" cy="923330"/>
          </a:xfrm>
          <a:prstGeom prst="rect">
            <a:avLst/>
          </a:prstGeom>
          <a:noFill/>
        </p:spPr>
        <p:txBody>
          <a:bodyPr wrap="square" rtlCol="0">
            <a:spAutoFit/>
          </a:bodyPr>
          <a:lstStyle/>
          <a:p>
            <a:pPr algn="ctr"/>
            <a:r>
              <a:rPr lang="en-US" sz="5400" b="1">
                <a:solidFill>
                  <a:schemeClr val="bg1"/>
                </a:solidFill>
              </a:rPr>
              <a:t>Next Steps?</a:t>
            </a:r>
          </a:p>
        </p:txBody>
      </p:sp>
    </p:spTree>
    <p:extLst>
      <p:ext uri="{BB962C8B-B14F-4D97-AF65-F5344CB8AC3E}">
        <p14:creationId xmlns:p14="http://schemas.microsoft.com/office/powerpoint/2010/main" val="543243057"/>
      </p:ext>
    </p:extLst>
  </p:cSld>
  <p:clrMapOvr>
    <a:masterClrMapping/>
  </p:clrMapOvr>
</p:sld>
</file>

<file path=ppt/theme/theme1.xml><?xml version="1.0" encoding="utf-8"?>
<a:theme xmlns:a="http://schemas.openxmlformats.org/drawingml/2006/main" name="New Arch Theme">
  <a:themeElements>
    <a:clrScheme name="KLAS Brand 2021">
      <a:dk1>
        <a:srgbClr val="101820"/>
      </a:dk1>
      <a:lt1>
        <a:srgbClr val="FFFFFF"/>
      </a:lt1>
      <a:dk2>
        <a:srgbClr val="2B333A"/>
      </a:dk2>
      <a:lt2>
        <a:srgbClr val="F2F3F4"/>
      </a:lt2>
      <a:accent1>
        <a:srgbClr val="2B333A"/>
      </a:accent1>
      <a:accent2>
        <a:srgbClr val="517CA6"/>
      </a:accent2>
      <a:accent3>
        <a:srgbClr val="C18654"/>
      </a:accent3>
      <a:accent4>
        <a:srgbClr val="77945B"/>
      </a:accent4>
      <a:accent5>
        <a:srgbClr val="8484A7"/>
      </a:accent5>
      <a:accent6>
        <a:srgbClr val="9DA5AA"/>
      </a:accent6>
      <a:hlink>
        <a:srgbClr val="4C8BC9"/>
      </a:hlink>
      <a:folHlink>
        <a:srgbClr val="8484A7"/>
      </a:folHlink>
    </a:clrScheme>
    <a:fontScheme name="KLAS Fonts">
      <a:majorFont>
        <a:latin typeface="Barlow Semi Condensed SemiBold"/>
        <a:ea typeface=""/>
        <a:cs typeface=""/>
      </a:majorFont>
      <a:minorFont>
        <a:latin typeface="Barlow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Arch Theme" id="{70C8359B-207E-4965-AF7B-55CCCDDF6FE4}" vid="{DFD6F236-7FFD-40C5-82C4-90070F8B92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573d1e-36eb-4007-a2dc-75d901670d65" xsi:nil="true"/>
    <lcf76f155ced4ddcb4097134ff3c332f xmlns="fd54010a-2de3-4b48-a3e6-57c1570bf2f1">
      <Terms xmlns="http://schemas.microsoft.com/office/infopath/2007/PartnerControls"/>
    </lcf76f155ced4ddcb4097134ff3c332f>
    <_ip_UnifiedCompliancePolicyUIAction xmlns="http://schemas.microsoft.com/sharepoint/v3" xsi:nil="true"/>
    <PresentationDate xmlns="fd54010a-2de3-4b48-a3e6-57c1570bf2f1" xsi:nil="true"/>
    <Forum xmlns="fd54010a-2de3-4b48-a3e6-57c1570bf2f1" xsi:nil="true"/>
    <Item_Description xmlns="fd54010a-2de3-4b48-a3e6-57c1570bf2f1" xsi:nil="true"/>
    <Sub_x002d_Category xmlns="fd54010a-2de3-4b48-a3e6-57c1570bf2f1" xsi:nil="true"/>
    <_ip_UnifiedCompliancePolicyProperties xmlns="http://schemas.microsoft.com/sharepoint/v3" xsi:nil="true"/>
    <Category xmlns="fd54010a-2de3-4b48-a3e6-57c1570bf2f1">Executive Summary</Category>
    <POCs xmlns="fd54010a-2de3-4b48-a3e6-57c1570bf2f1">
      <UserInfo>
        <DisplayName/>
        <AccountId xsi:nil="true"/>
        <AccountType/>
      </UserInfo>
    </POCs>
    <MediaLengthInSeconds xmlns="fd54010a-2de3-4b48-a3e6-57c1570bf2f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E90E914451D240894757E2D5CDE857" ma:contentTypeVersion="22" ma:contentTypeDescription="Create a new document." ma:contentTypeScope="" ma:versionID="22ba8c50756e45f4f40c045d75c55a6c">
  <xsd:schema xmlns:xsd="http://www.w3.org/2001/XMLSchema" xmlns:xs="http://www.w3.org/2001/XMLSchema" xmlns:p="http://schemas.microsoft.com/office/2006/metadata/properties" xmlns:ns1="http://schemas.microsoft.com/sharepoint/v3" xmlns:ns2="fd54010a-2de3-4b48-a3e6-57c1570bf2f1" xmlns:ns3="46573d1e-36eb-4007-a2dc-75d901670d65" targetNamespace="http://schemas.microsoft.com/office/2006/metadata/properties" ma:root="true" ma:fieldsID="dfd56be9fa2f99d8c0b3fb2d6d40bc68" ns1:_="" ns2:_="" ns3:_="">
    <xsd:import namespace="http://schemas.microsoft.com/sharepoint/v3"/>
    <xsd:import namespace="fd54010a-2de3-4b48-a3e6-57c1570bf2f1"/>
    <xsd:import namespace="46573d1e-36eb-4007-a2dc-75d901670d65"/>
    <xsd:element name="properties">
      <xsd:complexType>
        <xsd:sequence>
          <xsd:element name="documentManagement">
            <xsd:complexType>
              <xsd:all>
                <xsd:element ref="ns2:MediaServiceMetadata" minOccurs="0"/>
                <xsd:element ref="ns2:MediaServiceFastMetadata" minOccurs="0"/>
                <xsd:element ref="ns2:Category" minOccurs="0"/>
                <xsd:element ref="ns2:Sub_x002d_Category"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element ref="ns2:Item_Description" minOccurs="0"/>
                <xsd:element ref="ns2:lcf76f155ced4ddcb4097134ff3c332f" minOccurs="0"/>
                <xsd:element ref="ns3:TaxCatchAll" minOccurs="0"/>
                <xsd:element ref="ns2:PresentationDate" minOccurs="0"/>
                <xsd:element ref="ns2:Forum" minOccurs="0"/>
                <xsd:element ref="ns2:POC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54010a-2de3-4b48-a3e6-57c1570bf2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Category" ma:index="10" nillable="true" ma:displayName="Category" ma:default="Executive Summary" ma:format="Dropdown" ma:internalName="Category">
      <xsd:simpleType>
        <xsd:restriction base="dms:Choice">
          <xsd:enumeration value="Executive Summary"/>
          <xsd:enumeration value="Project Documents"/>
          <xsd:enumeration value="Task Orders"/>
          <xsd:enumeration value="VISN 10"/>
          <xsd:enumeration value="VISN 20"/>
          <xsd:enumeration value="Workshop Documents"/>
        </xsd:restriction>
      </xsd:simpleType>
    </xsd:element>
    <xsd:element name="Sub_x002d_Category" ma:index="11" nillable="true" ma:displayName="Sub-Category" ma:format="Dropdown" ma:internalName="Sub_x002d_Category">
      <xsd:simpleType>
        <xsd:union memberTypes="dms:Text">
          <xsd:simpleType>
            <xsd:restriction base="dms:Choice">
              <xsd:enumeration value="Cincinnati"/>
              <xsd:enumeration value="Columbus"/>
              <xsd:enumeration value="Charter"/>
              <xsd:enumeration value="Spokane"/>
              <xsd:enumeration value="Timeline"/>
            </xsd:restriction>
          </xsd:simpleType>
        </xsd:un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Item_Description" ma:index="23" nillable="true" ma:displayName="Item_Description" ma:description="This column contains a narrative description of the item, such as its activity status, its source, its POC and role in the overall effort." ma:format="Dropdown" ma:internalName="Item_Description">
      <xsd:simpleType>
        <xsd:restriction base="dms:Note">
          <xsd:maxLength value="255"/>
        </xsd:restrictio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f0ac6538-d41a-4f9a-bd67-5f7ae81a6d74" ma:termSetId="09814cd3-568e-fe90-9814-8d621ff8fb84" ma:anchorId="fba54fb3-c3e1-fe81-a776-ca4b69148c4d" ma:open="true" ma:isKeyword="false">
      <xsd:complexType>
        <xsd:sequence>
          <xsd:element ref="pc:Terms" minOccurs="0" maxOccurs="1"/>
        </xsd:sequence>
      </xsd:complexType>
    </xsd:element>
    <xsd:element name="PresentationDate" ma:index="27" nillable="true" ma:displayName="Presentation Date" ma:description="Date of Presentation" ma:format="DateOnly" ma:internalName="PresentationDate">
      <xsd:simpleType>
        <xsd:restriction base="dms:DateTime"/>
      </xsd:simpleType>
    </xsd:element>
    <xsd:element name="Forum" ma:index="28" nillable="true" ma:displayName="Forum" ma:description="Meeting or Venue where brief was presented" ma:format="Dropdown" ma:internalName="Forum">
      <xsd:simpleType>
        <xsd:restriction base="dms:Note">
          <xsd:maxLength value="255"/>
        </xsd:restriction>
      </xsd:simpleType>
    </xsd:element>
    <xsd:element name="POCs" ma:index="29" nillable="true" ma:displayName="POCs" ma:description="Points of contact for working documents" ma:format="Dropdown" ma:list="UserInfo" ma:SharePointGroup="0" ma:internalName="POC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6573d1e-36eb-4007-a2dc-75d901670d6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01f85b9d-6336-4127-9b0b-a0f0a3083dc8}" ma:internalName="TaxCatchAll" ma:showField="CatchAllData" ma:web="46573d1e-36eb-4007-a2dc-75d901670d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3C7404-B947-4D61-BE1F-C6263D9817AF}">
  <ds:schemaRefs>
    <ds:schemaRef ds:uri="46573d1e-36eb-4007-a2dc-75d901670d65"/>
    <ds:schemaRef ds:uri="fd54010a-2de3-4b48-a3e6-57c1570bf2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678417A-39F2-4E13-8730-3A60BA15CB48}">
  <ds:schemaRefs>
    <ds:schemaRef ds:uri="http://schemas.microsoft.com/sharepoint/v3/contenttype/forms"/>
  </ds:schemaRefs>
</ds:datastoreItem>
</file>

<file path=customXml/itemProps3.xml><?xml version="1.0" encoding="utf-8"?>
<ds:datastoreItem xmlns:ds="http://schemas.openxmlformats.org/officeDocument/2006/customXml" ds:itemID="{DDE89596-C3A8-4829-A254-A2ADD972889E}">
  <ds:schemaRefs>
    <ds:schemaRef ds:uri="46573d1e-36eb-4007-a2dc-75d901670d65"/>
    <ds:schemaRef ds:uri="fd54010a-2de3-4b48-a3e6-57c1570bf2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New Arch Theme</Template>
  <TotalTime>797</TotalTime>
  <Words>19056</Words>
  <Application>Microsoft Macintosh PowerPoint</Application>
  <PresentationFormat>Widescreen</PresentationFormat>
  <Paragraphs>1427</Paragraphs>
  <Slides>136</Slides>
  <Notes>66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Arial</vt:lpstr>
      <vt:lpstr>Barlow</vt:lpstr>
      <vt:lpstr>Barlow Light</vt:lpstr>
      <vt:lpstr>Barlow Semi Condensed ExLight</vt:lpstr>
      <vt:lpstr>Barlow Semi Condensed Light</vt:lpstr>
      <vt:lpstr>Barlow Semi Condensed SemiBold</vt:lpstr>
      <vt:lpstr>Calibri</vt:lpstr>
      <vt:lpstr>Calibri Light</vt:lpstr>
      <vt:lpstr>Cambria Math</vt:lpstr>
      <vt:lpstr>Segoe UI</vt:lpstr>
      <vt:lpstr>Times New Roman</vt:lpstr>
      <vt:lpstr>Wingdings</vt:lpstr>
      <vt:lpstr>New Arch Theme</vt:lpstr>
      <vt:lpstr>VHA EHR End-User Satisfaction</vt:lpstr>
      <vt:lpstr>Agenda</vt:lpstr>
      <vt:lpstr>Key Findings: KLAS Study of VHA Cerner Experience</vt:lpstr>
      <vt:lpstr>VA Cerner is the lowest performing compared to  280 Organizations world-wide</vt:lpstr>
      <vt:lpstr>Some Arch Collaborative members have been able to dramatically improve</vt:lpstr>
      <vt:lpstr>Potential action items from best practices</vt:lpstr>
      <vt:lpstr>Who Did We Survey?</vt:lpstr>
      <vt:lpstr>Response Rate</vt:lpstr>
      <vt:lpstr>EHR Experience Survey Question -- UI8070620221  Comments about your EHR training and education </vt:lpstr>
      <vt:lpstr>PowerPoint Presentation</vt:lpstr>
      <vt:lpstr>PowerPoint Presentation</vt:lpstr>
      <vt:lpstr>PowerPoint Presentation</vt:lpstr>
      <vt:lpstr>PowerPoint Presentation</vt:lpstr>
      <vt:lpstr>EHR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action items from best practices</vt:lpstr>
      <vt:lpstr>Speed of system and reliability are foundational to overall EHR experience</vt:lpstr>
      <vt:lpstr>PowerPoint Presentation</vt:lpstr>
      <vt:lpstr>Speed of system is key to driving efficiency</vt:lpstr>
      <vt:lpstr>PowerPoint Presentation</vt:lpstr>
      <vt:lpstr>PowerPoint Presentation</vt:lpstr>
      <vt:lpstr>PowerPoint Presentation</vt:lpstr>
      <vt:lpstr>Context of training timeframes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action items from best practices</vt:lpstr>
      <vt:lpstr>Initial education is vital to overall experience to EHR </vt:lpstr>
      <vt:lpstr>PowerPoint Presentation</vt:lpstr>
      <vt:lpstr>PowerPoint Presentation</vt:lpstr>
      <vt:lpstr>PowerPoint Presentation</vt:lpstr>
      <vt:lpstr>PowerPoint Presentation</vt:lpstr>
      <vt:lpstr>Potential action items from best practices</vt:lpstr>
      <vt:lpstr>What Makes a Successful Clinical EHR User?</vt:lpstr>
      <vt:lpstr>PowerPoint Presentation</vt:lpstr>
      <vt:lpstr>Potential action items from best practices</vt:lpstr>
      <vt:lpstr>PowerPoint Presentation</vt:lpstr>
      <vt:lpstr>PowerPoint Presentation</vt:lpstr>
      <vt:lpstr>System reliability and performance</vt:lpstr>
      <vt:lpstr>Case Study: Intermountain Healthcare and Goliath Technologies</vt:lpstr>
      <vt:lpstr>PowerPoint Presentation</vt:lpstr>
      <vt:lpstr>PowerPoint Presentation</vt:lpstr>
      <vt:lpstr>PowerPoint Presentation</vt:lpstr>
      <vt:lpstr>Education Best Practices</vt:lpstr>
      <vt:lpstr>8 to 10 hours is what is typically needed to onboard a clinician onto the EHR</vt:lpstr>
      <vt:lpstr>Trainers must understand clinician workflows to be credible and effective</vt:lpstr>
      <vt:lpstr>Simulation training makes a difference for both providers and nurses</vt:lpstr>
      <vt:lpstr>PowerPoint Presentation</vt:lpstr>
      <vt:lpstr>Governance Best Practices</vt:lpstr>
      <vt:lpstr>There Should Be a Fast Track to Changes</vt:lpstr>
      <vt:lpstr>Kaiser Permanente Northwest Pyramid of Change</vt:lpstr>
      <vt:lpstr>PowerPoint Presentation</vt:lpstr>
      <vt:lpstr>PowerPoint Presentation</vt:lpstr>
      <vt:lpstr>Though still in early deployment phases, initial education lags the industry</vt:lpstr>
      <vt:lpstr>PowerPoint Presentation</vt:lpstr>
      <vt:lpstr>Qualitative difference of government vs. the industry</vt:lpstr>
      <vt:lpstr>PowerPoint Presentation</vt:lpstr>
      <vt:lpstr>VA and DoD Cerner have both poor initial education</vt:lpstr>
      <vt:lpstr>PowerPoint Presentation</vt:lpstr>
      <vt:lpstr>PowerPoint Presentation</vt:lpstr>
      <vt:lpstr>PowerPoint Presentation</vt:lpstr>
      <vt:lpstr>PowerPoint Presentation</vt:lpstr>
      <vt:lpstr>Case Study: Intermountain Healthcare and Goliath Technologies</vt:lpstr>
      <vt:lpstr>Education Best Practices</vt:lpstr>
      <vt:lpstr>8 to 10 hours is what is typically needed to onboard a clinician onto the EHR</vt:lpstr>
      <vt:lpstr>Trainers must understand clinician workflows to be credible and effective</vt:lpstr>
      <vt:lpstr>Simulation training makes a difference for both providers and nurses</vt:lpstr>
      <vt:lpstr>PowerPoint Presentation</vt:lpstr>
      <vt:lpstr>Potential action items from best practices</vt:lpstr>
      <vt:lpstr>PowerPoint Presentation</vt:lpstr>
      <vt:lpstr>20% jump is possible and is likely a good first goal</vt:lpstr>
      <vt:lpstr>Initial education should be at least 50% to potentially obtain long-term success</vt:lpstr>
      <vt:lpstr>PowerPoint Presentation</vt:lpstr>
      <vt:lpstr>Any location and VISN is a good group to start with</vt:lpstr>
      <vt:lpstr>PowerPoint Presentation</vt:lpstr>
      <vt:lpstr>Case Study: Intermountain Healthcare and Goliath Technologies</vt:lpstr>
      <vt:lpstr>PowerPoint Presentation</vt:lpstr>
      <vt:lpstr>Pre go-live and post go-live measurements</vt:lpstr>
      <vt:lpstr>Initial education must be tracked to understand if it’s improving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Jeppson</dc:creator>
  <cp:lastModifiedBy>Rafael Richards</cp:lastModifiedBy>
  <cp:revision>6</cp:revision>
  <dcterms:created xsi:type="dcterms:W3CDTF">2022-10-25T19:58:38Z</dcterms:created>
  <dcterms:modified xsi:type="dcterms:W3CDTF">2023-01-17T23:58:41Z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0x0101003CE90E914451D240894757E2D5CDE857</vt:lpwstr>
  </property>
  <property fmtid="{D5CDD505-2E9C-101B-9397-08002B2CF9AE}" pid="3" name="Order">
    <vt:r8>29300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